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60" r:id="rId3"/>
    <p:sldId id="256" r:id="rId4"/>
    <p:sldId id="266" r:id="rId5"/>
    <p:sldId id="264" r:id="rId6"/>
    <p:sldId id="280" r:id="rId7"/>
    <p:sldId id="265" r:id="rId8"/>
    <p:sldId id="279" r:id="rId9"/>
    <p:sldId id="278" r:id="rId10"/>
    <p:sldId id="269" r:id="rId11"/>
    <p:sldId id="271" r:id="rId12"/>
    <p:sldId id="275" r:id="rId13"/>
    <p:sldId id="277" r:id="rId14"/>
    <p:sldId id="281" r:id="rId15"/>
    <p:sldId id="267" r:id="rId16"/>
    <p:sldId id="272" r:id="rId17"/>
    <p:sldId id="284" r:id="rId18"/>
    <p:sldId id="289" r:id="rId19"/>
    <p:sldId id="290" r:id="rId20"/>
    <p:sldId id="283" r:id="rId21"/>
    <p:sldId id="285" r:id="rId22"/>
    <p:sldId id="286" r:id="rId23"/>
    <p:sldId id="287" r:id="rId24"/>
    <p:sldId id="268" r:id="rId25"/>
    <p:sldId id="27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1" autoAdjust="0"/>
    <p:restoredTop sz="94660"/>
  </p:normalViewPr>
  <p:slideViewPr>
    <p:cSldViewPr snapToGrid="0">
      <p:cViewPr>
        <p:scale>
          <a:sx n="33" d="100"/>
          <a:sy n="33" d="100"/>
        </p:scale>
        <p:origin x="1230" y="4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4D237-2297-4295-AC2E-3BA53DF705B0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85D12-9EDA-4E29-BE81-44E6DFDFE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5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>
            <a:extLst>
              <a:ext uri="{FF2B5EF4-FFF2-40B4-BE49-F238E27FC236}">
                <a16:creationId xmlns:a16="http://schemas.microsoft.com/office/drawing/2014/main" id="{AB62EDAA-D577-4CF8-88E8-4FF1EED748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>
            <a:extLst>
              <a:ext uri="{FF2B5EF4-FFF2-40B4-BE49-F238E27FC236}">
                <a16:creationId xmlns:a16="http://schemas.microsoft.com/office/drawing/2014/main" id="{3D00E441-4B65-46BE-B5E4-B07722DA55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>
            <a:extLst>
              <a:ext uri="{FF2B5EF4-FFF2-40B4-BE49-F238E27FC236}">
                <a16:creationId xmlns:a16="http://schemas.microsoft.com/office/drawing/2014/main" id="{9B3BDFD0-7D61-4661-9FE5-721C9B7549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482E20B-9464-4D10-9E79-85A94F93A8A7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E587CB-B63F-4047-BEE7-1A7C8780A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F86D2B-8304-4307-9273-757F5C5BF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B30986-6F0F-4921-830F-1CA0D9D85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D86B-33FA-4769-BEBF-8551C85FCE5F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E336B0-CD6D-42EA-B34C-63CACA480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C54C32-AA87-4F5A-8F00-0CAFEF7FC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670D5-E6FF-4D9F-99EC-D1B1361EB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59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48FC28-C731-45FA-8686-288A7C532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C6EA7E-020C-44BA-BF51-D16E42433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A9F5EA-2572-4335-8593-E95FC41C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D86B-33FA-4769-BEBF-8551C85FCE5F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4116AD-DAB9-4424-B96E-CE557846E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A13DDB-2309-4C92-A1B1-FE47650CF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670D5-E6FF-4D9F-99EC-D1B1361EB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85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834EF91-98BC-45EA-8EA1-D2EC73862E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81F5D2-E5B8-43F9-B1C0-40BB72E98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29079C-E3F5-4DBE-9303-5FA362FCE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D86B-33FA-4769-BEBF-8551C85FCE5F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180CE3-876E-45F5-B49F-024BA9079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DA6C59-91D2-4C75-A59F-D7DCC1D7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670D5-E6FF-4D9F-99EC-D1B1361EB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28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3FC087-7AB0-44E4-B259-60D87C62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5C6AA6-84D5-41F9-A5BD-A4C951A07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93A8EE-88D4-4417-BEF8-D6064CD2C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D86B-33FA-4769-BEBF-8551C85FCE5F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06435C-BA23-40A7-8337-2F164866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CEB954-2CBC-4DB8-B37B-09E909BC3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670D5-E6FF-4D9F-99EC-D1B1361EB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33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B63F0-0391-4230-84B6-D308FF98D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6F44AC-1D87-4B0D-B0C6-1DFA204E1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F10D91-37EB-4DE1-A49C-205CC9188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D86B-33FA-4769-BEBF-8551C85FCE5F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2BF267-4AED-4F95-AD2B-8B743D376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0755D4-88D6-42BA-9C23-5DA016268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670D5-E6FF-4D9F-99EC-D1B1361EB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51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4E916-D1F7-4D7C-BA00-AD2CFFB71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C2FDAD-7C25-4672-92AE-C42EEEAC5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EED840-84DD-4E9E-9140-558270381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C5B0E6-D244-4A79-B4E3-A5ECA6E4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D86B-33FA-4769-BEBF-8551C85FCE5F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FE31AF-6025-436A-953A-8EBA4C376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424E05-A0F9-41E7-B170-0516ED129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670D5-E6FF-4D9F-99EC-D1B1361EB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26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41B4AD-8E80-4332-9152-BC5015E43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E86B9-893D-45A5-9B94-D1BCF57D7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BFECFD-2E66-4013-9E8B-FC4D5F357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1E77BA-B7F0-4CC0-AA15-A00A8410F8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384056-0125-41B6-AF24-65086A5A68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A4A4537-FE93-4F43-AF30-C4EAF38A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D86B-33FA-4769-BEBF-8551C85FCE5F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1E4835C-4D17-4AF2-9B02-28385FB55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847557-035D-4F29-A4B0-CE2EEE51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670D5-E6FF-4D9F-99EC-D1B1361EB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4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73962-B346-42CE-85C3-25266AF9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6C0D37-72EA-4759-B96E-6C19F85D9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D86B-33FA-4769-BEBF-8551C85FCE5F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EDA447-D70C-489F-AB14-1055871F0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8F9E47-85A6-489D-9D39-C5A019AA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670D5-E6FF-4D9F-99EC-D1B1361EB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25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7BB6DE-59C7-4DFB-BB13-E204E5014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D86B-33FA-4769-BEBF-8551C85FCE5F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CF3E143-5099-4C35-AAF2-6A5C434DE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A97DD3-72C5-47E2-A54E-239EC0C67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670D5-E6FF-4D9F-99EC-D1B1361EB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9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93EACB-CA2A-4101-B58E-D775C2A8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294E72-82FA-43F1-BF2A-DC3DA9B5D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3DF5FB-E8B1-406E-8519-2C7544760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1D0690-92BB-498F-AA57-A5E8EF66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D86B-33FA-4769-BEBF-8551C85FCE5F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C66371-96A0-4302-804D-1CAA2FC4B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691CA0-8E40-4C74-9979-C7470D7A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670D5-E6FF-4D9F-99EC-D1B1361EB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42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0725B8-449E-4FAA-AE11-EBAFC80A1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17BBD5C-D7A9-4E27-B824-2B1D26C7E8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8C0440-DC31-44AE-9ECE-D9B5706F0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D8C283-9468-41F3-A580-249BB10D7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D86B-33FA-4769-BEBF-8551C85FCE5F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EDA3E0-98C1-4299-8CA9-AC346EBFD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ADF0EF-C2E4-4AC2-98AA-025F3AD50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670D5-E6FF-4D9F-99EC-D1B1361EB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58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442B9BC-D796-4D13-A535-A12CAF1EB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BC2217-23F0-47C4-BA97-3ECA7C787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FE2F5B-7EF8-425B-B0D0-6F90D8EB10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ED86B-33FA-4769-BEBF-8551C85FCE5F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CCF0E3-B5EF-4843-AD40-74762E9667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15F6BD-A00B-4D61-91EE-EE13A5F1A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670D5-E6FF-4D9F-99EC-D1B1361EB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60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18" Type="http://schemas.openxmlformats.org/officeDocument/2006/relationships/tags" Target="../tags/tag42.xml"/><Relationship Id="rId3" Type="http://schemas.openxmlformats.org/officeDocument/2006/relationships/tags" Target="../tags/tag27.xml"/><Relationship Id="rId21" Type="http://schemas.openxmlformats.org/officeDocument/2006/relationships/tags" Target="../tags/tag45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tags" Target="../tags/tag41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20" Type="http://schemas.openxmlformats.org/officeDocument/2006/relationships/tags" Target="../tags/tag44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tags" Target="../tags/tag48.xml"/><Relationship Id="rId5" Type="http://schemas.openxmlformats.org/officeDocument/2006/relationships/tags" Target="../tags/tag29.xml"/><Relationship Id="rId15" Type="http://schemas.openxmlformats.org/officeDocument/2006/relationships/tags" Target="../tags/tag39.xml"/><Relationship Id="rId23" Type="http://schemas.openxmlformats.org/officeDocument/2006/relationships/tags" Target="../tags/tag47.xml"/><Relationship Id="rId10" Type="http://schemas.openxmlformats.org/officeDocument/2006/relationships/tags" Target="../tags/tag34.xml"/><Relationship Id="rId19" Type="http://schemas.openxmlformats.org/officeDocument/2006/relationships/tags" Target="../tags/tag43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Relationship Id="rId22" Type="http://schemas.openxmlformats.org/officeDocument/2006/relationships/tags" Target="../tags/tag4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tags" Target="../tags/tag61.xml"/><Relationship Id="rId18" Type="http://schemas.openxmlformats.org/officeDocument/2006/relationships/tags" Target="../tags/tag66.xml"/><Relationship Id="rId3" Type="http://schemas.openxmlformats.org/officeDocument/2006/relationships/tags" Target="../tags/tag51.xml"/><Relationship Id="rId21" Type="http://schemas.openxmlformats.org/officeDocument/2006/relationships/tags" Target="../tags/tag69.xml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17" Type="http://schemas.openxmlformats.org/officeDocument/2006/relationships/tags" Target="../tags/tag65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6" Type="http://schemas.openxmlformats.org/officeDocument/2006/relationships/tags" Target="../tags/tag64.xml"/><Relationship Id="rId20" Type="http://schemas.openxmlformats.org/officeDocument/2006/relationships/tags" Target="../tags/tag68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24" Type="http://schemas.openxmlformats.org/officeDocument/2006/relationships/tags" Target="../tags/tag72.xml"/><Relationship Id="rId5" Type="http://schemas.openxmlformats.org/officeDocument/2006/relationships/tags" Target="../tags/tag53.xml"/><Relationship Id="rId15" Type="http://schemas.openxmlformats.org/officeDocument/2006/relationships/tags" Target="../tags/tag63.xml"/><Relationship Id="rId23" Type="http://schemas.openxmlformats.org/officeDocument/2006/relationships/tags" Target="../tags/tag71.xml"/><Relationship Id="rId10" Type="http://schemas.openxmlformats.org/officeDocument/2006/relationships/tags" Target="../tags/tag58.xml"/><Relationship Id="rId19" Type="http://schemas.openxmlformats.org/officeDocument/2006/relationships/tags" Target="../tags/tag67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tags" Target="../tags/tag62.xml"/><Relationship Id="rId22" Type="http://schemas.openxmlformats.org/officeDocument/2006/relationships/tags" Target="../tags/tag7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tags" Target="../tags/tag85.xml"/><Relationship Id="rId18" Type="http://schemas.openxmlformats.org/officeDocument/2006/relationships/tags" Target="../tags/tag90.xml"/><Relationship Id="rId3" Type="http://schemas.openxmlformats.org/officeDocument/2006/relationships/tags" Target="../tags/tag75.xml"/><Relationship Id="rId21" Type="http://schemas.openxmlformats.org/officeDocument/2006/relationships/tags" Target="../tags/tag93.xml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17" Type="http://schemas.openxmlformats.org/officeDocument/2006/relationships/tags" Target="../tags/tag89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6" Type="http://schemas.openxmlformats.org/officeDocument/2006/relationships/tags" Target="../tags/tag88.xml"/><Relationship Id="rId20" Type="http://schemas.openxmlformats.org/officeDocument/2006/relationships/tags" Target="../tags/tag92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24" Type="http://schemas.openxmlformats.org/officeDocument/2006/relationships/tags" Target="../tags/tag96.xml"/><Relationship Id="rId5" Type="http://schemas.openxmlformats.org/officeDocument/2006/relationships/tags" Target="../tags/tag77.xml"/><Relationship Id="rId15" Type="http://schemas.openxmlformats.org/officeDocument/2006/relationships/tags" Target="../tags/tag87.xml"/><Relationship Id="rId23" Type="http://schemas.openxmlformats.org/officeDocument/2006/relationships/tags" Target="../tags/tag95.xml"/><Relationship Id="rId10" Type="http://schemas.openxmlformats.org/officeDocument/2006/relationships/tags" Target="../tags/tag82.xml"/><Relationship Id="rId19" Type="http://schemas.openxmlformats.org/officeDocument/2006/relationships/tags" Target="../tags/tag91.xml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tags" Target="../tags/tag86.xml"/><Relationship Id="rId22" Type="http://schemas.openxmlformats.org/officeDocument/2006/relationships/tags" Target="../tags/tag9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>
            <a:extLst>
              <a:ext uri="{FF2B5EF4-FFF2-40B4-BE49-F238E27FC236}">
                <a16:creationId xmlns:a16="http://schemas.microsoft.com/office/drawing/2014/main" id="{F20FAC32-009F-4D8C-94F4-2227AB5881CF}"/>
              </a:ext>
            </a:extLst>
          </p:cNvPr>
          <p:cNvSpPr/>
          <p:nvPr/>
        </p:nvSpPr>
        <p:spPr>
          <a:xfrm>
            <a:off x="1523999" y="3149888"/>
            <a:ext cx="9144000" cy="70008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75" name="文本框 47">
            <a:extLst>
              <a:ext uri="{FF2B5EF4-FFF2-40B4-BE49-F238E27FC236}">
                <a16:creationId xmlns:a16="http://schemas.microsoft.com/office/drawing/2014/main" id="{73957915-A8FB-4129-9791-35C4AAA53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129" y="1725639"/>
            <a:ext cx="4073740" cy="830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4800" b="1" dirty="0">
                <a:latin typeface="微软雅黑" panose="020B0503020204020204" pitchFamily="34" charset="-122"/>
              </a:rPr>
              <a:t>Introduction</a:t>
            </a:r>
            <a:endParaRPr lang="zh-CN" altLang="en-US" sz="4800" b="1" dirty="0">
              <a:latin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901CE4-F6F6-4512-A12F-245AAABA2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670" y="119811"/>
            <a:ext cx="1672885" cy="16058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8F43E75-5F38-4E38-A563-BD6486F621D0}"/>
              </a:ext>
            </a:extLst>
          </p:cNvPr>
          <p:cNvSpPr txBox="1"/>
          <p:nvPr/>
        </p:nvSpPr>
        <p:spPr>
          <a:xfrm>
            <a:off x="7473495" y="4443230"/>
            <a:ext cx="43411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D</a:t>
            </a:r>
            <a:r>
              <a:rPr lang="en-US" altLang="zh-CN" sz="2400" i="1" dirty="0"/>
              <a:t>eep Learning in Earth Science v2 Lecture 1</a:t>
            </a:r>
          </a:p>
          <a:p>
            <a:r>
              <a:rPr lang="en-US" sz="2400" i="1" dirty="0"/>
              <a:t>By Xiao </a:t>
            </a:r>
            <a:r>
              <a:rPr lang="en-US" sz="2400" i="1" dirty="0" err="1"/>
              <a:t>Zhuowei</a:t>
            </a:r>
            <a:endParaRPr lang="en-US" sz="2400" i="1" dirty="0"/>
          </a:p>
          <a:p>
            <a:endParaRPr lang="en-US" sz="2400" i="1" dirty="0"/>
          </a:p>
          <a:p>
            <a:r>
              <a:rPr lang="en-US" sz="2400" i="1" dirty="0"/>
              <a:t>10.11.2019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9">
            <a:extLst>
              <a:ext uri="{FF2B5EF4-FFF2-40B4-BE49-F238E27FC236}">
                <a16:creationId xmlns:a16="http://schemas.microsoft.com/office/drawing/2014/main" id="{607CBB51-B26C-45D0-9AB4-26FC0BFB6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0" y="127000"/>
            <a:ext cx="1030288" cy="451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1436" tIns="45718" rIns="91436" bIns="4571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5500">
                <a:solidFill>
                  <a:schemeClr val="bg1"/>
                </a:solidFill>
                <a:latin typeface="Eras Light ITC" panose="020B0402030504020804" pitchFamily="34" charset="0"/>
              </a:rPr>
              <a:t>OUTLINES</a:t>
            </a:r>
            <a:endParaRPr lang="zh-CN" altLang="en-US" sz="550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5942E9-2413-45B8-848B-19E2C0D90314}"/>
              </a:ext>
            </a:extLst>
          </p:cNvPr>
          <p:cNvSpPr/>
          <p:nvPr/>
        </p:nvSpPr>
        <p:spPr>
          <a:xfrm>
            <a:off x="3263900" y="271463"/>
            <a:ext cx="6850063" cy="4841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2B013929-E427-43DE-9922-E6BC33FA925A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FC19FF-33CB-4D1C-8763-5ED6D3B6A93B}"/>
              </a:ext>
            </a:extLst>
          </p:cNvPr>
          <p:cNvSpPr txBox="1"/>
          <p:nvPr/>
        </p:nvSpPr>
        <p:spPr>
          <a:xfrm>
            <a:off x="1004888" y="293688"/>
            <a:ext cx="2330450" cy="461962"/>
          </a:xfrm>
          <a:prstGeom prst="rect">
            <a:avLst/>
          </a:prstGeom>
          <a:noFill/>
        </p:spPr>
        <p:txBody>
          <a:bodyPr wrap="none" lIns="91436" tIns="45718" rIns="91436" bIns="45718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spc="600" dirty="0">
                <a:solidFill>
                  <a:schemeClr val="tx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OUTLINES</a:t>
            </a:r>
            <a:endParaRPr lang="zh-CN" altLang="en-US" sz="2400" spc="600" dirty="0">
              <a:solidFill>
                <a:schemeClr val="tx2"/>
              </a:solidFill>
              <a:latin typeface="Segoe UI Black" panose="020B0A02040204020203" pitchFamily="34" charset="0"/>
              <a:ea typeface="Microsoft YaHei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C470977F-6AD8-47DE-BDF1-A67DF4F9C5A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130425" y="11922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A0A000E-4C77-47A2-8501-C81B502F2E47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 flipV="1">
            <a:off x="2413000" y="1192213"/>
            <a:ext cx="266700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57072C0-918B-42DA-A252-6818EE1FE56D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 flipV="1">
            <a:off x="2695575" y="2039938"/>
            <a:ext cx="266700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DA149F5-7376-4615-9DF0-80F119817155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rot="16200000" flipV="1">
            <a:off x="2986088" y="1466850"/>
            <a:ext cx="266700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300CA7F-5A49-4040-832C-8CEB0E74C225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rot="16200000" flipV="1">
            <a:off x="2137569" y="1764506"/>
            <a:ext cx="268288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31" name="文本框 11">
            <a:extLst>
              <a:ext uri="{FF2B5EF4-FFF2-40B4-BE49-F238E27FC236}">
                <a16:creationId xmlns:a16="http://schemas.microsoft.com/office/drawing/2014/main" id="{319A5F79-069A-45B0-8588-E99039A5EF82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419474" y="1443038"/>
            <a:ext cx="7618412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Goals of </a:t>
            </a:r>
            <a:r>
              <a:rPr lang="en-US" altLang="zh-CN" sz="4000" dirty="0" err="1">
                <a:latin typeface="Adobe Garamond Pro Bold" panose="02020702060506020403" pitchFamily="18" charset="0"/>
                <a:cs typeface="Segoe UI Semibold" panose="020B0702040204020203" pitchFamily="34" charset="0"/>
              </a:rPr>
              <a:t>DLiES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17" name="任意多边形 16">
            <a:extLst>
              <a:ext uri="{FF2B5EF4-FFF2-40B4-BE49-F238E27FC236}">
                <a16:creationId xmlns:a16="http://schemas.microsoft.com/office/drawing/2014/main" id="{40BC3905-7BAD-4062-9826-5C53C1AF96A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130425" y="25257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C1D0B3-E00A-42B5-8AFB-67C9F61D908F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flipV="1">
            <a:off x="2413000" y="2525713"/>
            <a:ext cx="266700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4721021-DC12-4DE2-A54B-E8FFFAB99FEF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 flipV="1">
            <a:off x="2695575" y="3373438"/>
            <a:ext cx="266700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6BCEA5CC-B2CA-47CD-AE79-A773DCDAF48E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 rot="16200000" flipV="1">
            <a:off x="2986088" y="2800350"/>
            <a:ext cx="266700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6B439DD-904F-45C1-BD8F-F610FD91A8F9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 rot="16200000" flipV="1">
            <a:off x="2137569" y="3098006"/>
            <a:ext cx="268288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37" name="文本框 6">
            <a:extLst>
              <a:ext uri="{FF2B5EF4-FFF2-40B4-BE49-F238E27FC236}">
                <a16:creationId xmlns:a16="http://schemas.microsoft.com/office/drawing/2014/main" id="{FE87E41B-E31C-4048-875F-0E6DC8E50347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497261" y="2651125"/>
            <a:ext cx="7462837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Schedule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8" name="任意多边形 7">
            <a:extLst>
              <a:ext uri="{FF2B5EF4-FFF2-40B4-BE49-F238E27FC236}">
                <a16:creationId xmlns:a16="http://schemas.microsoft.com/office/drawing/2014/main" id="{257752BC-612D-4668-8E22-E7337A0AF42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2130425" y="38592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rgbClr val="CAD40A">
                <a:lumMod val="20000"/>
                <a:lumOff val="80000"/>
              </a:srgbClr>
            </a:solidFill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6BADE29-6267-4588-B722-1F58D87DC936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 flipV="1">
            <a:off x="2413000" y="3859213"/>
            <a:ext cx="266700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CB479A8-8F73-4B17-9B81-26540F2B4EAE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 flipV="1">
            <a:off x="2695575" y="4706938"/>
            <a:ext cx="266700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8541BE1-A330-4FE0-B670-5219DCFD72AB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 rot="16200000" flipV="1">
            <a:off x="2986088" y="4133850"/>
            <a:ext cx="266700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D692D7A-E9AC-4934-BFED-5057FF7ECF03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 rot="16200000" flipV="1">
            <a:off x="2137569" y="4431506"/>
            <a:ext cx="268288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43" name="文本框 23">
            <a:extLst>
              <a:ext uri="{FF2B5EF4-FFF2-40B4-BE49-F238E27FC236}">
                <a16:creationId xmlns:a16="http://schemas.microsoft.com/office/drawing/2014/main" id="{FFFC4E42-53D0-4C8C-82B8-23DA9116EC10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335338" y="4065948"/>
            <a:ext cx="6972444" cy="939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TensorFlow &amp; </a:t>
            </a:r>
            <a:r>
              <a:rPr lang="en-US" altLang="zh-CN" sz="4000" dirty="0" err="1">
                <a:latin typeface="Adobe Garamond Pro Bold" panose="02020702060506020403" pitchFamily="18" charset="0"/>
                <a:cs typeface="Segoe UI Semibold" panose="020B0702040204020203" pitchFamily="34" charset="0"/>
              </a:rPr>
              <a:t>Keras</a:t>
            </a:r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 Basics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3" name="任意多边形 32">
            <a:extLst>
              <a:ext uri="{FF2B5EF4-FFF2-40B4-BE49-F238E27FC236}">
                <a16:creationId xmlns:a16="http://schemas.microsoft.com/office/drawing/2014/main" id="{00A33B2C-F54D-4F91-BD12-AE1F6AC310C5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2130425" y="51927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0C923C3-13AA-41AA-A7FC-B63E55C07964}"/>
              </a:ext>
            </a:extLst>
          </p:cNvPr>
          <p:cNvCxnSpPr/>
          <p:nvPr>
            <p:custDataLst>
              <p:tags r:id="rId20"/>
            </p:custDataLst>
          </p:nvPr>
        </p:nvCxnSpPr>
        <p:spPr>
          <a:xfrm flipV="1">
            <a:off x="2413000" y="5192713"/>
            <a:ext cx="266700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C875D87-51F5-4828-B7F1-4C3FE9F9ACF6}"/>
              </a:ext>
            </a:extLst>
          </p:cNvPr>
          <p:cNvCxnSpPr/>
          <p:nvPr>
            <p:custDataLst>
              <p:tags r:id="rId21"/>
            </p:custDataLst>
          </p:nvPr>
        </p:nvCxnSpPr>
        <p:spPr>
          <a:xfrm flipV="1">
            <a:off x="2695575" y="6040438"/>
            <a:ext cx="266700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56AACEE-46C6-41EF-A6D4-6A42582265C3}"/>
              </a:ext>
            </a:extLst>
          </p:cNvPr>
          <p:cNvCxnSpPr/>
          <p:nvPr>
            <p:custDataLst>
              <p:tags r:id="rId22"/>
            </p:custDataLst>
          </p:nvPr>
        </p:nvCxnSpPr>
        <p:spPr>
          <a:xfrm rot="16200000" flipV="1">
            <a:off x="2986088" y="5467350"/>
            <a:ext cx="266700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0CA2D590-534A-4E6A-A6F8-4C6C9B127C8A}"/>
              </a:ext>
            </a:extLst>
          </p:cNvPr>
          <p:cNvCxnSpPr/>
          <p:nvPr>
            <p:custDataLst>
              <p:tags r:id="rId23"/>
            </p:custDataLst>
          </p:nvPr>
        </p:nvCxnSpPr>
        <p:spPr>
          <a:xfrm rot="16200000" flipV="1">
            <a:off x="2137569" y="5765006"/>
            <a:ext cx="268288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49" name="文本框 31">
            <a:extLst>
              <a:ext uri="{FF2B5EF4-FFF2-40B4-BE49-F238E27FC236}">
                <a16:creationId xmlns:a16="http://schemas.microsoft.com/office/drawing/2014/main" id="{45FDF6EA-5BC9-4BBF-99A6-DF690E9FE173}"/>
              </a:ext>
            </a:extLst>
          </p:cNvPr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419474" y="5364089"/>
            <a:ext cx="7618412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>
              <a:lnSpc>
                <a:spcPct val="120000"/>
              </a:lnSpc>
              <a:defRPr sz="3200" b="1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Discussions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455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F4FF05C-07DE-48ED-B1AC-0511CF677B5B}"/>
              </a:ext>
            </a:extLst>
          </p:cNvPr>
          <p:cNvSpPr/>
          <p:nvPr/>
        </p:nvSpPr>
        <p:spPr>
          <a:xfrm>
            <a:off x="2533650" y="271462"/>
            <a:ext cx="7647783" cy="56946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圆角矩形 13">
            <a:extLst>
              <a:ext uri="{FF2B5EF4-FFF2-40B4-BE49-F238E27FC236}">
                <a16:creationId xmlns:a16="http://schemas.microsoft.com/office/drawing/2014/main" id="{51ADF992-7CD5-44C6-86B4-D6B7794B89B1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66A555-6615-4A5D-98F8-C6AA36DC457C}"/>
              </a:ext>
            </a:extLst>
          </p:cNvPr>
          <p:cNvSpPr txBox="1"/>
          <p:nvPr/>
        </p:nvSpPr>
        <p:spPr>
          <a:xfrm>
            <a:off x="992188" y="271465"/>
            <a:ext cx="1731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Schedule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D516A9-C9A5-4785-8B59-A7375A21179E}"/>
              </a:ext>
            </a:extLst>
          </p:cNvPr>
          <p:cNvSpPr txBox="1"/>
          <p:nvPr/>
        </p:nvSpPr>
        <p:spPr>
          <a:xfrm>
            <a:off x="363537" y="1807717"/>
            <a:ext cx="119808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Every Tuesday and Friday afternoon.</a:t>
            </a:r>
          </a:p>
          <a:p>
            <a:endParaRPr lang="en-US" sz="4400" dirty="0"/>
          </a:p>
          <a:p>
            <a:r>
              <a:rPr lang="en-US" sz="4400" b="1" i="1" dirty="0"/>
              <a:t>Tuesday</a:t>
            </a:r>
            <a:r>
              <a:rPr lang="en-US" sz="4400" dirty="0"/>
              <a:t>—How to develop deep learning programs</a:t>
            </a:r>
          </a:p>
          <a:p>
            <a:endParaRPr lang="en-US" sz="4400" dirty="0"/>
          </a:p>
          <a:p>
            <a:r>
              <a:rPr lang="en-US" sz="4400" b="1" i="1" dirty="0"/>
              <a:t>Friday</a:t>
            </a:r>
            <a:r>
              <a:rPr lang="en-US" sz="4400" dirty="0"/>
              <a:t> —Theories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4221795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, 桌子, 画&#10;&#10;描述已自动生成">
            <a:extLst>
              <a:ext uri="{FF2B5EF4-FFF2-40B4-BE49-F238E27FC236}">
                <a16:creationId xmlns:a16="http://schemas.microsoft.com/office/drawing/2014/main" id="{F817E88D-D08B-40A8-8615-007E438D2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356" y="2714624"/>
            <a:ext cx="3705225" cy="37052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F4FF05C-07DE-48ED-B1AC-0511CF677B5B}"/>
              </a:ext>
            </a:extLst>
          </p:cNvPr>
          <p:cNvSpPr/>
          <p:nvPr/>
        </p:nvSpPr>
        <p:spPr>
          <a:xfrm>
            <a:off x="7086600" y="271463"/>
            <a:ext cx="3094833" cy="523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圆角矩形 13">
            <a:extLst>
              <a:ext uri="{FF2B5EF4-FFF2-40B4-BE49-F238E27FC236}">
                <a16:creationId xmlns:a16="http://schemas.microsoft.com/office/drawing/2014/main" id="{51ADF992-7CD5-44C6-86B4-D6B7794B89B1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66A555-6615-4A5D-98F8-C6AA36DC457C}"/>
              </a:ext>
            </a:extLst>
          </p:cNvPr>
          <p:cNvSpPr txBox="1"/>
          <p:nvPr/>
        </p:nvSpPr>
        <p:spPr>
          <a:xfrm>
            <a:off x="992188" y="271466"/>
            <a:ext cx="6494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How to develop deep learning programs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D516A9-C9A5-4785-8B59-A7375A21179E}"/>
              </a:ext>
            </a:extLst>
          </p:cNvPr>
          <p:cNvSpPr txBox="1"/>
          <p:nvPr/>
        </p:nvSpPr>
        <p:spPr>
          <a:xfrm>
            <a:off x="772318" y="1184611"/>
            <a:ext cx="1064736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We will be using </a:t>
            </a:r>
            <a:r>
              <a:rPr lang="en-US" sz="4400" dirty="0" err="1"/>
              <a:t>Tensorflow</a:t>
            </a:r>
            <a:r>
              <a:rPr lang="en-US" sz="4400" dirty="0"/>
              <a:t> library.</a:t>
            </a:r>
          </a:p>
          <a:p>
            <a:r>
              <a:rPr lang="en-US" altLang="zh-CN" sz="4400" dirty="0"/>
              <a:t>1. Use</a:t>
            </a:r>
            <a:r>
              <a:rPr lang="en-US" sz="4400" dirty="0"/>
              <a:t> low-level API to build simple models</a:t>
            </a:r>
          </a:p>
          <a:p>
            <a:r>
              <a:rPr lang="en-US" sz="4400" dirty="0"/>
              <a:t>2. Use high-level API to build complex models</a:t>
            </a:r>
          </a:p>
          <a:p>
            <a:r>
              <a:rPr lang="en-US" sz="4400" dirty="0"/>
              <a:t>3. Develop custom loss functions, </a:t>
            </a:r>
          </a:p>
          <a:p>
            <a:r>
              <a:rPr lang="en-US" sz="4400" dirty="0"/>
              <a:t>	optimizers, etc.</a:t>
            </a:r>
          </a:p>
          <a:p>
            <a:r>
              <a:rPr lang="en-US" sz="4400" dirty="0"/>
              <a:t>4. Develop programs solve real </a:t>
            </a:r>
          </a:p>
          <a:p>
            <a:r>
              <a:rPr lang="en-US" sz="4400" dirty="0"/>
              <a:t>	geophysical problems.</a:t>
            </a:r>
          </a:p>
        </p:txBody>
      </p:sp>
    </p:spTree>
    <p:extLst>
      <p:ext uri="{BB962C8B-B14F-4D97-AF65-F5344CB8AC3E}">
        <p14:creationId xmlns:p14="http://schemas.microsoft.com/office/powerpoint/2010/main" val="1923798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F4FF05C-07DE-48ED-B1AC-0511CF677B5B}"/>
              </a:ext>
            </a:extLst>
          </p:cNvPr>
          <p:cNvSpPr/>
          <p:nvPr/>
        </p:nvSpPr>
        <p:spPr>
          <a:xfrm>
            <a:off x="4991100" y="271463"/>
            <a:ext cx="5190333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圆角矩形 13">
            <a:extLst>
              <a:ext uri="{FF2B5EF4-FFF2-40B4-BE49-F238E27FC236}">
                <a16:creationId xmlns:a16="http://schemas.microsoft.com/office/drawing/2014/main" id="{51ADF992-7CD5-44C6-86B4-D6B7794B89B1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66A555-6615-4A5D-98F8-C6AA36DC457C}"/>
              </a:ext>
            </a:extLst>
          </p:cNvPr>
          <p:cNvSpPr txBox="1"/>
          <p:nvPr/>
        </p:nvSpPr>
        <p:spPr>
          <a:xfrm>
            <a:off x="992188" y="271466"/>
            <a:ext cx="6494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Theories of deep learning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D516A9-C9A5-4785-8B59-A7375A21179E}"/>
              </a:ext>
            </a:extLst>
          </p:cNvPr>
          <p:cNvSpPr txBox="1"/>
          <p:nvPr/>
        </p:nvSpPr>
        <p:spPr>
          <a:xfrm>
            <a:off x="1991122" y="1690062"/>
            <a:ext cx="820975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Information Theory</a:t>
            </a:r>
          </a:p>
          <a:p>
            <a:r>
              <a:rPr lang="en-US" sz="4400" dirty="0"/>
              <a:t>Graph Theory</a:t>
            </a:r>
          </a:p>
          <a:p>
            <a:r>
              <a:rPr lang="en-US" sz="4400" dirty="0"/>
              <a:t>Linear Algebra</a:t>
            </a:r>
          </a:p>
          <a:p>
            <a:r>
              <a:rPr lang="en-US" sz="4400" dirty="0"/>
              <a:t>Mathematical Optimization</a:t>
            </a:r>
          </a:p>
          <a:p>
            <a:r>
              <a:rPr lang="en-US" sz="4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64884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F4FF05C-07DE-48ED-B1AC-0511CF677B5B}"/>
              </a:ext>
            </a:extLst>
          </p:cNvPr>
          <p:cNvSpPr/>
          <p:nvPr/>
        </p:nvSpPr>
        <p:spPr>
          <a:xfrm>
            <a:off x="4991100" y="271463"/>
            <a:ext cx="5190333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圆角矩形 13">
            <a:extLst>
              <a:ext uri="{FF2B5EF4-FFF2-40B4-BE49-F238E27FC236}">
                <a16:creationId xmlns:a16="http://schemas.microsoft.com/office/drawing/2014/main" id="{51ADF992-7CD5-44C6-86B4-D6B7794B89B1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66A555-6615-4A5D-98F8-C6AA36DC457C}"/>
              </a:ext>
            </a:extLst>
          </p:cNvPr>
          <p:cNvSpPr txBox="1"/>
          <p:nvPr/>
        </p:nvSpPr>
        <p:spPr>
          <a:xfrm>
            <a:off x="992188" y="271466"/>
            <a:ext cx="6494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Theories of deep learning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D516A9-C9A5-4785-8B59-A7375A21179E}"/>
              </a:ext>
            </a:extLst>
          </p:cNvPr>
          <p:cNvSpPr txBox="1"/>
          <p:nvPr/>
        </p:nvSpPr>
        <p:spPr>
          <a:xfrm>
            <a:off x="877888" y="1590035"/>
            <a:ext cx="10704512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/>
              <a:t>References:</a:t>
            </a:r>
          </a:p>
          <a:p>
            <a:pPr>
              <a:spcBef>
                <a:spcPts val="1800"/>
              </a:spcBef>
            </a:pPr>
            <a:r>
              <a:rPr lang="en-US" sz="3600" dirty="0"/>
              <a:t>Deep Learning with Python </a:t>
            </a:r>
            <a:r>
              <a:rPr lang="en-US" altLang="zh-CN" sz="3600" dirty="0"/>
              <a:t>-</a:t>
            </a:r>
            <a:r>
              <a:rPr lang="en-US" sz="3600" dirty="0"/>
              <a:t>Francois </a:t>
            </a:r>
            <a:r>
              <a:rPr lang="en-US" sz="3600" dirty="0" err="1"/>
              <a:t>Chollet</a:t>
            </a:r>
            <a:endParaRPr lang="en-US" sz="3600" dirty="0"/>
          </a:p>
          <a:p>
            <a:pPr>
              <a:spcBef>
                <a:spcPts val="1800"/>
              </a:spcBef>
            </a:pPr>
            <a:r>
              <a:rPr lang="zh-CN" altLang="en-US" sz="3600" dirty="0"/>
              <a:t>深度学习实战 </a:t>
            </a:r>
            <a:r>
              <a:rPr lang="en-US" altLang="zh-CN" sz="3600" dirty="0"/>
              <a:t>– </a:t>
            </a:r>
            <a:r>
              <a:rPr lang="zh-CN" altLang="en-US" sz="3600" dirty="0"/>
              <a:t>杨云 杜飞</a:t>
            </a:r>
            <a:endParaRPr lang="en-US" altLang="zh-CN" sz="3600" dirty="0"/>
          </a:p>
          <a:p>
            <a:pPr>
              <a:spcBef>
                <a:spcPts val="1800"/>
              </a:spcBef>
            </a:pPr>
            <a:r>
              <a:rPr lang="en-US" altLang="zh-CN" sz="3600" dirty="0"/>
              <a:t>Hands-on Machine Learning with </a:t>
            </a:r>
            <a:r>
              <a:rPr lang="en-US" altLang="zh-CN" sz="3600" dirty="0" err="1"/>
              <a:t>Scikit</a:t>
            </a:r>
            <a:r>
              <a:rPr lang="en-US" altLang="zh-CN" sz="3600" dirty="0"/>
              <a:t>-Learn, </a:t>
            </a:r>
            <a:r>
              <a:rPr lang="en-US" altLang="zh-CN" sz="3600" dirty="0" err="1"/>
              <a:t>Keras</a:t>
            </a:r>
            <a:r>
              <a:rPr lang="en-US" altLang="zh-CN" sz="3600" dirty="0"/>
              <a:t> &amp; </a:t>
            </a:r>
            <a:r>
              <a:rPr lang="en-US" altLang="zh-CN" sz="3600" dirty="0" err="1"/>
              <a:t>Tensorflow</a:t>
            </a:r>
            <a:r>
              <a:rPr lang="en-US" altLang="zh-CN" sz="3600" dirty="0"/>
              <a:t> – </a:t>
            </a:r>
            <a:r>
              <a:rPr lang="en-US" altLang="zh-CN" sz="3600" dirty="0" err="1"/>
              <a:t>Aurelien</a:t>
            </a:r>
            <a:r>
              <a:rPr lang="en-US" altLang="zh-CN" sz="3600" dirty="0"/>
              <a:t> </a:t>
            </a:r>
            <a:r>
              <a:rPr lang="en-US" altLang="zh-CN" sz="3600" dirty="0" err="1"/>
              <a:t>Geron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87659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9">
            <a:extLst>
              <a:ext uri="{FF2B5EF4-FFF2-40B4-BE49-F238E27FC236}">
                <a16:creationId xmlns:a16="http://schemas.microsoft.com/office/drawing/2014/main" id="{607CBB51-B26C-45D0-9AB4-26FC0BFB6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0" y="127000"/>
            <a:ext cx="1030288" cy="451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1436" tIns="45718" rIns="91436" bIns="4571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5500">
                <a:solidFill>
                  <a:schemeClr val="bg1"/>
                </a:solidFill>
                <a:latin typeface="Eras Light ITC" panose="020B0402030504020804" pitchFamily="34" charset="0"/>
              </a:rPr>
              <a:t>OUTLINES</a:t>
            </a:r>
            <a:endParaRPr lang="zh-CN" altLang="en-US" sz="550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5942E9-2413-45B8-848B-19E2C0D90314}"/>
              </a:ext>
            </a:extLst>
          </p:cNvPr>
          <p:cNvSpPr/>
          <p:nvPr/>
        </p:nvSpPr>
        <p:spPr>
          <a:xfrm>
            <a:off x="3263900" y="271463"/>
            <a:ext cx="6850063" cy="4841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2B013929-E427-43DE-9922-E6BC33FA925A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FC19FF-33CB-4D1C-8763-5ED6D3B6A93B}"/>
              </a:ext>
            </a:extLst>
          </p:cNvPr>
          <p:cNvSpPr txBox="1"/>
          <p:nvPr/>
        </p:nvSpPr>
        <p:spPr>
          <a:xfrm>
            <a:off x="1004888" y="293688"/>
            <a:ext cx="2330450" cy="461962"/>
          </a:xfrm>
          <a:prstGeom prst="rect">
            <a:avLst/>
          </a:prstGeom>
          <a:noFill/>
        </p:spPr>
        <p:txBody>
          <a:bodyPr wrap="none" lIns="91436" tIns="45718" rIns="91436" bIns="45718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spc="600" dirty="0">
                <a:solidFill>
                  <a:schemeClr val="tx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OUTLINES</a:t>
            </a:r>
            <a:endParaRPr lang="zh-CN" altLang="en-US" sz="2400" spc="600" dirty="0">
              <a:solidFill>
                <a:schemeClr val="tx2"/>
              </a:solidFill>
              <a:latin typeface="Segoe UI Black" panose="020B0A02040204020203" pitchFamily="34" charset="0"/>
              <a:ea typeface="Microsoft YaHei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C470977F-6AD8-47DE-BDF1-A67DF4F9C5A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130425" y="11922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A0A000E-4C77-47A2-8501-C81B502F2E47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 flipV="1">
            <a:off x="2413000" y="1192213"/>
            <a:ext cx="266700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57072C0-918B-42DA-A252-6818EE1FE56D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 flipV="1">
            <a:off x="2695575" y="2039938"/>
            <a:ext cx="266700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DA149F5-7376-4615-9DF0-80F119817155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rot="16200000" flipV="1">
            <a:off x="2986088" y="1466850"/>
            <a:ext cx="266700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300CA7F-5A49-4040-832C-8CEB0E74C225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rot="16200000" flipV="1">
            <a:off x="2137569" y="1764506"/>
            <a:ext cx="268288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31" name="文本框 11">
            <a:extLst>
              <a:ext uri="{FF2B5EF4-FFF2-40B4-BE49-F238E27FC236}">
                <a16:creationId xmlns:a16="http://schemas.microsoft.com/office/drawing/2014/main" id="{319A5F79-069A-45B0-8588-E99039A5EF82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419474" y="1443038"/>
            <a:ext cx="7618412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Goals of </a:t>
            </a:r>
            <a:r>
              <a:rPr lang="en-US" altLang="zh-CN" sz="4000" dirty="0" err="1">
                <a:latin typeface="Adobe Garamond Pro Bold" panose="02020702060506020403" pitchFamily="18" charset="0"/>
                <a:cs typeface="Segoe UI Semibold" panose="020B0702040204020203" pitchFamily="34" charset="0"/>
              </a:rPr>
              <a:t>DLiES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17" name="任意多边形 16">
            <a:extLst>
              <a:ext uri="{FF2B5EF4-FFF2-40B4-BE49-F238E27FC236}">
                <a16:creationId xmlns:a16="http://schemas.microsoft.com/office/drawing/2014/main" id="{40BC3905-7BAD-4062-9826-5C53C1AF96A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130425" y="25257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C1D0B3-E00A-42B5-8AFB-67C9F61D908F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flipV="1">
            <a:off x="2413000" y="2525713"/>
            <a:ext cx="266700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4721021-DC12-4DE2-A54B-E8FFFAB99FEF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 flipV="1">
            <a:off x="2695575" y="3373438"/>
            <a:ext cx="266700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6BCEA5CC-B2CA-47CD-AE79-A773DCDAF48E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 rot="16200000" flipV="1">
            <a:off x="2986088" y="2800350"/>
            <a:ext cx="266700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6B439DD-904F-45C1-BD8F-F610FD91A8F9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 rot="16200000" flipV="1">
            <a:off x="2137569" y="3098006"/>
            <a:ext cx="268288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37" name="文本框 6">
            <a:extLst>
              <a:ext uri="{FF2B5EF4-FFF2-40B4-BE49-F238E27FC236}">
                <a16:creationId xmlns:a16="http://schemas.microsoft.com/office/drawing/2014/main" id="{FE87E41B-E31C-4048-875F-0E6DC8E50347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497261" y="2651125"/>
            <a:ext cx="7462837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Schedule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8" name="任意多边形 7">
            <a:extLst>
              <a:ext uri="{FF2B5EF4-FFF2-40B4-BE49-F238E27FC236}">
                <a16:creationId xmlns:a16="http://schemas.microsoft.com/office/drawing/2014/main" id="{257752BC-612D-4668-8E22-E7337A0AF42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2130425" y="38592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CAD40A">
                <a:lumMod val="20000"/>
                <a:lumOff val="80000"/>
              </a:srgbClr>
            </a:solidFill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6BADE29-6267-4588-B722-1F58D87DC936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 flipV="1">
            <a:off x="2413000" y="3859213"/>
            <a:ext cx="266700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CB479A8-8F73-4B17-9B81-26540F2B4EAE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 flipV="1">
            <a:off x="2695575" y="4706938"/>
            <a:ext cx="266700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8541BE1-A330-4FE0-B670-5219DCFD72AB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 rot="16200000" flipV="1">
            <a:off x="2986088" y="4133850"/>
            <a:ext cx="266700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D692D7A-E9AC-4934-BFED-5057FF7ECF03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 rot="16200000" flipV="1">
            <a:off x="2137569" y="4431506"/>
            <a:ext cx="268288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43" name="文本框 23">
            <a:extLst>
              <a:ext uri="{FF2B5EF4-FFF2-40B4-BE49-F238E27FC236}">
                <a16:creationId xmlns:a16="http://schemas.microsoft.com/office/drawing/2014/main" id="{FFFC4E42-53D0-4C8C-82B8-23DA9116EC10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335338" y="4065948"/>
            <a:ext cx="6972444" cy="939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TensorFlow &amp; </a:t>
            </a:r>
            <a:r>
              <a:rPr lang="en-US" altLang="zh-CN" sz="4000" dirty="0" err="1">
                <a:latin typeface="Adobe Garamond Pro Bold" panose="02020702060506020403" pitchFamily="18" charset="0"/>
                <a:cs typeface="Segoe UI Semibold" panose="020B0702040204020203" pitchFamily="34" charset="0"/>
              </a:rPr>
              <a:t>Keras</a:t>
            </a:r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 Basics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3" name="任意多边形 32">
            <a:extLst>
              <a:ext uri="{FF2B5EF4-FFF2-40B4-BE49-F238E27FC236}">
                <a16:creationId xmlns:a16="http://schemas.microsoft.com/office/drawing/2014/main" id="{00A33B2C-F54D-4F91-BD12-AE1F6AC310C5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2130425" y="51927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0C923C3-13AA-41AA-A7FC-B63E55C07964}"/>
              </a:ext>
            </a:extLst>
          </p:cNvPr>
          <p:cNvCxnSpPr/>
          <p:nvPr>
            <p:custDataLst>
              <p:tags r:id="rId20"/>
            </p:custDataLst>
          </p:nvPr>
        </p:nvCxnSpPr>
        <p:spPr>
          <a:xfrm flipV="1">
            <a:off x="2413000" y="5192713"/>
            <a:ext cx="266700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C875D87-51F5-4828-B7F1-4C3FE9F9ACF6}"/>
              </a:ext>
            </a:extLst>
          </p:cNvPr>
          <p:cNvCxnSpPr/>
          <p:nvPr>
            <p:custDataLst>
              <p:tags r:id="rId21"/>
            </p:custDataLst>
          </p:nvPr>
        </p:nvCxnSpPr>
        <p:spPr>
          <a:xfrm flipV="1">
            <a:off x="2695575" y="6040438"/>
            <a:ext cx="266700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56AACEE-46C6-41EF-A6D4-6A42582265C3}"/>
              </a:ext>
            </a:extLst>
          </p:cNvPr>
          <p:cNvCxnSpPr/>
          <p:nvPr>
            <p:custDataLst>
              <p:tags r:id="rId22"/>
            </p:custDataLst>
          </p:nvPr>
        </p:nvCxnSpPr>
        <p:spPr>
          <a:xfrm rot="16200000" flipV="1">
            <a:off x="2986088" y="5467350"/>
            <a:ext cx="266700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0CA2D590-534A-4E6A-A6F8-4C6C9B127C8A}"/>
              </a:ext>
            </a:extLst>
          </p:cNvPr>
          <p:cNvCxnSpPr/>
          <p:nvPr>
            <p:custDataLst>
              <p:tags r:id="rId23"/>
            </p:custDataLst>
          </p:nvPr>
        </p:nvCxnSpPr>
        <p:spPr>
          <a:xfrm rot="16200000" flipV="1">
            <a:off x="2137569" y="5765006"/>
            <a:ext cx="268288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49" name="文本框 31">
            <a:extLst>
              <a:ext uri="{FF2B5EF4-FFF2-40B4-BE49-F238E27FC236}">
                <a16:creationId xmlns:a16="http://schemas.microsoft.com/office/drawing/2014/main" id="{45FDF6EA-5BC9-4BBF-99A6-DF690E9FE173}"/>
              </a:ext>
            </a:extLst>
          </p:cNvPr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419474" y="5364089"/>
            <a:ext cx="7618412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>
              <a:lnSpc>
                <a:spcPct val="120000"/>
              </a:lnSpc>
              <a:defRPr sz="3200" b="1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Discussions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387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F4FF05C-07DE-48ED-B1AC-0511CF677B5B}"/>
              </a:ext>
            </a:extLst>
          </p:cNvPr>
          <p:cNvSpPr/>
          <p:nvPr/>
        </p:nvSpPr>
        <p:spPr>
          <a:xfrm>
            <a:off x="5257800" y="271463"/>
            <a:ext cx="4923633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圆角矩形 13">
            <a:extLst>
              <a:ext uri="{FF2B5EF4-FFF2-40B4-BE49-F238E27FC236}">
                <a16:creationId xmlns:a16="http://schemas.microsoft.com/office/drawing/2014/main" id="{51ADF992-7CD5-44C6-86B4-D6B7794B89B1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66A555-6615-4A5D-98F8-C6AA36DC457C}"/>
              </a:ext>
            </a:extLst>
          </p:cNvPr>
          <p:cNvSpPr txBox="1"/>
          <p:nvPr/>
        </p:nvSpPr>
        <p:spPr>
          <a:xfrm>
            <a:off x="992188" y="271464"/>
            <a:ext cx="4456112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TensorFlow &amp; </a:t>
            </a:r>
            <a:r>
              <a:rPr lang="en-US" altLang="zh-CN" sz="2800" dirty="0" err="1">
                <a:latin typeface="Adobe Garamond Pro Bold" panose="02020702060506020403" pitchFamily="18" charset="0"/>
                <a:cs typeface="Segoe UI Semibold" panose="020B0702040204020203" pitchFamily="34" charset="0"/>
              </a:rPr>
              <a:t>Keras</a:t>
            </a: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 Basics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0DF0DF-2D31-46D2-88C3-721F6E0A78D0}"/>
              </a:ext>
            </a:extLst>
          </p:cNvPr>
          <p:cNvSpPr txBox="1"/>
          <p:nvPr/>
        </p:nvSpPr>
        <p:spPr>
          <a:xfrm>
            <a:off x="877888" y="1238251"/>
            <a:ext cx="4932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Anatomy of a Neural Network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4C41E4-2573-4FCE-95ED-1EAD3BE52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761471"/>
            <a:ext cx="9334500" cy="44617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5A6AA80-EEAC-470E-AAE2-7F87AA7D1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055" y="2085485"/>
            <a:ext cx="4699057" cy="268703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ACC8F3E-023E-4A56-8F94-AE3AF17BA14C}"/>
              </a:ext>
            </a:extLst>
          </p:cNvPr>
          <p:cNvSpPr/>
          <p:nvPr/>
        </p:nvSpPr>
        <p:spPr>
          <a:xfrm>
            <a:off x="6573043" y="1066576"/>
            <a:ext cx="49323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The deep-learning software and hardware stack</a:t>
            </a:r>
          </a:p>
        </p:txBody>
      </p:sp>
    </p:spTree>
    <p:extLst>
      <p:ext uri="{BB962C8B-B14F-4D97-AF65-F5344CB8AC3E}">
        <p14:creationId xmlns:p14="http://schemas.microsoft.com/office/powerpoint/2010/main" val="2538222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F4FF05C-07DE-48ED-B1AC-0511CF677B5B}"/>
              </a:ext>
            </a:extLst>
          </p:cNvPr>
          <p:cNvSpPr/>
          <p:nvPr/>
        </p:nvSpPr>
        <p:spPr>
          <a:xfrm>
            <a:off x="5257800" y="271463"/>
            <a:ext cx="4923633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圆角矩形 13">
            <a:extLst>
              <a:ext uri="{FF2B5EF4-FFF2-40B4-BE49-F238E27FC236}">
                <a16:creationId xmlns:a16="http://schemas.microsoft.com/office/drawing/2014/main" id="{51ADF992-7CD5-44C6-86B4-D6B7794B89B1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66A555-6615-4A5D-98F8-C6AA36DC457C}"/>
              </a:ext>
            </a:extLst>
          </p:cNvPr>
          <p:cNvSpPr txBox="1"/>
          <p:nvPr/>
        </p:nvSpPr>
        <p:spPr>
          <a:xfrm>
            <a:off x="992188" y="271464"/>
            <a:ext cx="4456112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TensorFlow &amp; </a:t>
            </a:r>
            <a:r>
              <a:rPr lang="en-US" altLang="zh-CN" sz="2800" dirty="0" err="1">
                <a:latin typeface="Adobe Garamond Pro Bold" panose="02020702060506020403" pitchFamily="18" charset="0"/>
                <a:cs typeface="Segoe UI Semibold" panose="020B0702040204020203" pitchFamily="34" charset="0"/>
              </a:rPr>
              <a:t>Keras</a:t>
            </a: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 Basics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0DF0DF-2D31-46D2-88C3-721F6E0A78D0}"/>
              </a:ext>
            </a:extLst>
          </p:cNvPr>
          <p:cNvSpPr txBox="1"/>
          <p:nvPr/>
        </p:nvSpPr>
        <p:spPr>
          <a:xfrm>
            <a:off x="877888" y="1238251"/>
            <a:ext cx="4932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Layers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02B6D2-BAD6-48FB-9C61-664AEFBA5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66" y="2261533"/>
            <a:ext cx="9219667" cy="249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62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F4FF05C-07DE-48ED-B1AC-0511CF677B5B}"/>
              </a:ext>
            </a:extLst>
          </p:cNvPr>
          <p:cNvSpPr/>
          <p:nvPr/>
        </p:nvSpPr>
        <p:spPr>
          <a:xfrm>
            <a:off x="5257800" y="271463"/>
            <a:ext cx="4923633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圆角矩形 13">
            <a:extLst>
              <a:ext uri="{FF2B5EF4-FFF2-40B4-BE49-F238E27FC236}">
                <a16:creationId xmlns:a16="http://schemas.microsoft.com/office/drawing/2014/main" id="{51ADF992-7CD5-44C6-86B4-D6B7794B89B1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66A555-6615-4A5D-98F8-C6AA36DC457C}"/>
              </a:ext>
            </a:extLst>
          </p:cNvPr>
          <p:cNvSpPr txBox="1"/>
          <p:nvPr/>
        </p:nvSpPr>
        <p:spPr>
          <a:xfrm>
            <a:off x="992188" y="271464"/>
            <a:ext cx="4456112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TensorFlow &amp; </a:t>
            </a:r>
            <a:r>
              <a:rPr lang="en-US" altLang="zh-CN" sz="2800" dirty="0" err="1">
                <a:latin typeface="Adobe Garamond Pro Bold" panose="02020702060506020403" pitchFamily="18" charset="0"/>
                <a:cs typeface="Segoe UI Semibold" panose="020B0702040204020203" pitchFamily="34" charset="0"/>
              </a:rPr>
              <a:t>Keras</a:t>
            </a: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 Basics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0DF0DF-2D31-46D2-88C3-721F6E0A78D0}"/>
              </a:ext>
            </a:extLst>
          </p:cNvPr>
          <p:cNvSpPr txBox="1"/>
          <p:nvPr/>
        </p:nvSpPr>
        <p:spPr>
          <a:xfrm>
            <a:off x="877888" y="1238251"/>
            <a:ext cx="4932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Build Model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1B13B42-45B8-4E27-8B1E-552A71D27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07" y="2581879"/>
            <a:ext cx="11932186" cy="210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67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F4FF05C-07DE-48ED-B1AC-0511CF677B5B}"/>
              </a:ext>
            </a:extLst>
          </p:cNvPr>
          <p:cNvSpPr/>
          <p:nvPr/>
        </p:nvSpPr>
        <p:spPr>
          <a:xfrm>
            <a:off x="5257800" y="271463"/>
            <a:ext cx="4923633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圆角矩形 13">
            <a:extLst>
              <a:ext uri="{FF2B5EF4-FFF2-40B4-BE49-F238E27FC236}">
                <a16:creationId xmlns:a16="http://schemas.microsoft.com/office/drawing/2014/main" id="{51ADF992-7CD5-44C6-86B4-D6B7794B89B1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66A555-6615-4A5D-98F8-C6AA36DC457C}"/>
              </a:ext>
            </a:extLst>
          </p:cNvPr>
          <p:cNvSpPr txBox="1"/>
          <p:nvPr/>
        </p:nvSpPr>
        <p:spPr>
          <a:xfrm>
            <a:off x="992188" y="271464"/>
            <a:ext cx="4456112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TensorFlow &amp; </a:t>
            </a:r>
            <a:r>
              <a:rPr lang="en-US" altLang="zh-CN" sz="2800" dirty="0" err="1">
                <a:latin typeface="Adobe Garamond Pro Bold" panose="02020702060506020403" pitchFamily="18" charset="0"/>
                <a:cs typeface="Segoe UI Semibold" panose="020B0702040204020203" pitchFamily="34" charset="0"/>
              </a:rPr>
              <a:t>Keras</a:t>
            </a: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 Basics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0DF0DF-2D31-46D2-88C3-721F6E0A78D0}"/>
              </a:ext>
            </a:extLst>
          </p:cNvPr>
          <p:cNvSpPr txBox="1"/>
          <p:nvPr/>
        </p:nvSpPr>
        <p:spPr>
          <a:xfrm>
            <a:off x="877888" y="1481139"/>
            <a:ext cx="4932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Compile Model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2C2D98-DFDF-47D8-84A1-D5E9FC740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99" y="2725084"/>
            <a:ext cx="10835402" cy="209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75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9">
            <a:extLst>
              <a:ext uri="{FF2B5EF4-FFF2-40B4-BE49-F238E27FC236}">
                <a16:creationId xmlns:a16="http://schemas.microsoft.com/office/drawing/2014/main" id="{607CBB51-B26C-45D0-9AB4-26FC0BFB6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0" y="127000"/>
            <a:ext cx="1030288" cy="451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1436" tIns="45718" rIns="91436" bIns="4571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5500">
                <a:solidFill>
                  <a:schemeClr val="bg1"/>
                </a:solidFill>
                <a:latin typeface="Eras Light ITC" panose="020B0402030504020804" pitchFamily="34" charset="0"/>
              </a:rPr>
              <a:t>OUTLINES</a:t>
            </a:r>
            <a:endParaRPr lang="zh-CN" altLang="en-US" sz="550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5942E9-2413-45B8-848B-19E2C0D90314}"/>
              </a:ext>
            </a:extLst>
          </p:cNvPr>
          <p:cNvSpPr/>
          <p:nvPr/>
        </p:nvSpPr>
        <p:spPr>
          <a:xfrm>
            <a:off x="3263900" y="271463"/>
            <a:ext cx="6850063" cy="4841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2B013929-E427-43DE-9922-E6BC33FA925A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FC19FF-33CB-4D1C-8763-5ED6D3B6A93B}"/>
              </a:ext>
            </a:extLst>
          </p:cNvPr>
          <p:cNvSpPr txBox="1"/>
          <p:nvPr/>
        </p:nvSpPr>
        <p:spPr>
          <a:xfrm>
            <a:off x="1004888" y="293688"/>
            <a:ext cx="2330450" cy="461962"/>
          </a:xfrm>
          <a:prstGeom prst="rect">
            <a:avLst/>
          </a:prstGeom>
          <a:noFill/>
        </p:spPr>
        <p:txBody>
          <a:bodyPr wrap="none" lIns="91436" tIns="45718" rIns="91436" bIns="45718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spc="600" dirty="0">
                <a:solidFill>
                  <a:schemeClr val="tx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OUTLINES</a:t>
            </a:r>
            <a:endParaRPr lang="zh-CN" altLang="en-US" sz="2400" spc="600" dirty="0">
              <a:solidFill>
                <a:schemeClr val="tx2"/>
              </a:solidFill>
              <a:latin typeface="Segoe UI Black" panose="020B0A02040204020203" pitchFamily="34" charset="0"/>
              <a:ea typeface="Microsoft YaHei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C470977F-6AD8-47DE-BDF1-A67DF4F9C5A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130425" y="11922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A0A000E-4C77-47A2-8501-C81B502F2E47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 flipV="1">
            <a:off x="2413000" y="1192213"/>
            <a:ext cx="266700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57072C0-918B-42DA-A252-6818EE1FE56D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 flipV="1">
            <a:off x="2695575" y="2039938"/>
            <a:ext cx="266700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DA149F5-7376-4615-9DF0-80F119817155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rot="16200000" flipV="1">
            <a:off x="2986088" y="1466850"/>
            <a:ext cx="266700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300CA7F-5A49-4040-832C-8CEB0E74C225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rot="16200000" flipV="1">
            <a:off x="2137569" y="1764506"/>
            <a:ext cx="268288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31" name="文本框 11">
            <a:extLst>
              <a:ext uri="{FF2B5EF4-FFF2-40B4-BE49-F238E27FC236}">
                <a16:creationId xmlns:a16="http://schemas.microsoft.com/office/drawing/2014/main" id="{319A5F79-069A-45B0-8588-E99039A5EF82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419474" y="1443038"/>
            <a:ext cx="7618412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Goals of </a:t>
            </a:r>
            <a:r>
              <a:rPr lang="en-US" altLang="zh-CN" sz="4000" dirty="0" err="1">
                <a:latin typeface="Adobe Garamond Pro Bold" panose="02020702060506020403" pitchFamily="18" charset="0"/>
                <a:cs typeface="Segoe UI Semibold" panose="020B0702040204020203" pitchFamily="34" charset="0"/>
              </a:rPr>
              <a:t>DLiES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17" name="任意多边形 16">
            <a:extLst>
              <a:ext uri="{FF2B5EF4-FFF2-40B4-BE49-F238E27FC236}">
                <a16:creationId xmlns:a16="http://schemas.microsoft.com/office/drawing/2014/main" id="{40BC3905-7BAD-4062-9826-5C53C1AF96A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130425" y="25257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C1D0B3-E00A-42B5-8AFB-67C9F61D908F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flipV="1">
            <a:off x="2413000" y="2525713"/>
            <a:ext cx="266700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4721021-DC12-4DE2-A54B-E8FFFAB99FEF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 flipV="1">
            <a:off x="2695575" y="3373438"/>
            <a:ext cx="266700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6BCEA5CC-B2CA-47CD-AE79-A773DCDAF48E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 rot="16200000" flipV="1">
            <a:off x="2986088" y="2800350"/>
            <a:ext cx="266700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6B439DD-904F-45C1-BD8F-F610FD91A8F9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 rot="16200000" flipV="1">
            <a:off x="2137569" y="3098006"/>
            <a:ext cx="268288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37" name="文本框 6">
            <a:extLst>
              <a:ext uri="{FF2B5EF4-FFF2-40B4-BE49-F238E27FC236}">
                <a16:creationId xmlns:a16="http://schemas.microsoft.com/office/drawing/2014/main" id="{FE87E41B-E31C-4048-875F-0E6DC8E50347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497261" y="2651125"/>
            <a:ext cx="7462837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Schedule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8" name="任意多边形 7">
            <a:extLst>
              <a:ext uri="{FF2B5EF4-FFF2-40B4-BE49-F238E27FC236}">
                <a16:creationId xmlns:a16="http://schemas.microsoft.com/office/drawing/2014/main" id="{257752BC-612D-4668-8E22-E7337A0AF42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2130425" y="38592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rgbClr val="CAD40A">
                <a:lumMod val="20000"/>
                <a:lumOff val="80000"/>
              </a:srgbClr>
            </a:solidFill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6BADE29-6267-4588-B722-1F58D87DC936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 flipV="1">
            <a:off x="2413000" y="3859213"/>
            <a:ext cx="266700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CB479A8-8F73-4B17-9B81-26540F2B4EAE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 flipV="1">
            <a:off x="2695575" y="4706938"/>
            <a:ext cx="266700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8541BE1-A330-4FE0-B670-5219DCFD72AB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 rot="16200000" flipV="1">
            <a:off x="2986088" y="4133850"/>
            <a:ext cx="266700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D692D7A-E9AC-4934-BFED-5057FF7ECF03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 rot="16200000" flipV="1">
            <a:off x="2137569" y="4431506"/>
            <a:ext cx="268288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43" name="文本框 23">
            <a:extLst>
              <a:ext uri="{FF2B5EF4-FFF2-40B4-BE49-F238E27FC236}">
                <a16:creationId xmlns:a16="http://schemas.microsoft.com/office/drawing/2014/main" id="{FFFC4E42-53D0-4C8C-82B8-23DA9116EC10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335338" y="4065948"/>
            <a:ext cx="6972444" cy="939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TensorFlow &amp; </a:t>
            </a:r>
            <a:r>
              <a:rPr lang="en-US" altLang="zh-CN" sz="4000" dirty="0" err="1">
                <a:latin typeface="Adobe Garamond Pro Bold" panose="02020702060506020403" pitchFamily="18" charset="0"/>
                <a:cs typeface="Segoe UI Semibold" panose="020B0702040204020203" pitchFamily="34" charset="0"/>
              </a:rPr>
              <a:t>Keras</a:t>
            </a:r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 Basics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3" name="任意多边形 32">
            <a:extLst>
              <a:ext uri="{FF2B5EF4-FFF2-40B4-BE49-F238E27FC236}">
                <a16:creationId xmlns:a16="http://schemas.microsoft.com/office/drawing/2014/main" id="{00A33B2C-F54D-4F91-BD12-AE1F6AC310C5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2130425" y="51927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0C923C3-13AA-41AA-A7FC-B63E55C07964}"/>
              </a:ext>
            </a:extLst>
          </p:cNvPr>
          <p:cNvCxnSpPr/>
          <p:nvPr>
            <p:custDataLst>
              <p:tags r:id="rId20"/>
            </p:custDataLst>
          </p:nvPr>
        </p:nvCxnSpPr>
        <p:spPr>
          <a:xfrm flipV="1">
            <a:off x="2413000" y="5192713"/>
            <a:ext cx="266700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C875D87-51F5-4828-B7F1-4C3FE9F9ACF6}"/>
              </a:ext>
            </a:extLst>
          </p:cNvPr>
          <p:cNvCxnSpPr/>
          <p:nvPr>
            <p:custDataLst>
              <p:tags r:id="rId21"/>
            </p:custDataLst>
          </p:nvPr>
        </p:nvCxnSpPr>
        <p:spPr>
          <a:xfrm flipV="1">
            <a:off x="2695575" y="6040438"/>
            <a:ext cx="266700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56AACEE-46C6-41EF-A6D4-6A42582265C3}"/>
              </a:ext>
            </a:extLst>
          </p:cNvPr>
          <p:cNvCxnSpPr/>
          <p:nvPr>
            <p:custDataLst>
              <p:tags r:id="rId22"/>
            </p:custDataLst>
          </p:nvPr>
        </p:nvCxnSpPr>
        <p:spPr>
          <a:xfrm rot="16200000" flipV="1">
            <a:off x="2986088" y="5467350"/>
            <a:ext cx="266700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0CA2D590-534A-4E6A-A6F8-4C6C9B127C8A}"/>
              </a:ext>
            </a:extLst>
          </p:cNvPr>
          <p:cNvCxnSpPr/>
          <p:nvPr>
            <p:custDataLst>
              <p:tags r:id="rId23"/>
            </p:custDataLst>
          </p:nvPr>
        </p:nvCxnSpPr>
        <p:spPr>
          <a:xfrm rot="16200000" flipV="1">
            <a:off x="2137569" y="5765006"/>
            <a:ext cx="268288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49" name="文本框 31">
            <a:extLst>
              <a:ext uri="{FF2B5EF4-FFF2-40B4-BE49-F238E27FC236}">
                <a16:creationId xmlns:a16="http://schemas.microsoft.com/office/drawing/2014/main" id="{45FDF6EA-5BC9-4BBF-99A6-DF690E9FE173}"/>
              </a:ext>
            </a:extLst>
          </p:cNvPr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419474" y="5364089"/>
            <a:ext cx="7618412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>
              <a:lnSpc>
                <a:spcPct val="120000"/>
              </a:lnSpc>
              <a:defRPr sz="3200" b="1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Discussions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F4FF05C-07DE-48ED-B1AC-0511CF677B5B}"/>
              </a:ext>
            </a:extLst>
          </p:cNvPr>
          <p:cNvSpPr/>
          <p:nvPr/>
        </p:nvSpPr>
        <p:spPr>
          <a:xfrm>
            <a:off x="5257800" y="271463"/>
            <a:ext cx="4923633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圆角矩形 13">
            <a:extLst>
              <a:ext uri="{FF2B5EF4-FFF2-40B4-BE49-F238E27FC236}">
                <a16:creationId xmlns:a16="http://schemas.microsoft.com/office/drawing/2014/main" id="{51ADF992-7CD5-44C6-86B4-D6B7794B89B1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66A555-6615-4A5D-98F8-C6AA36DC457C}"/>
              </a:ext>
            </a:extLst>
          </p:cNvPr>
          <p:cNvSpPr txBox="1"/>
          <p:nvPr/>
        </p:nvSpPr>
        <p:spPr>
          <a:xfrm>
            <a:off x="992188" y="271464"/>
            <a:ext cx="4456112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TensorFlow &amp; </a:t>
            </a:r>
            <a:r>
              <a:rPr lang="en-US" altLang="zh-CN" sz="2800" dirty="0" err="1">
                <a:latin typeface="Adobe Garamond Pro Bold" panose="02020702060506020403" pitchFamily="18" charset="0"/>
                <a:cs typeface="Segoe UI Semibold" panose="020B0702040204020203" pitchFamily="34" charset="0"/>
              </a:rPr>
              <a:t>Keras</a:t>
            </a: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 Basics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04357E-B598-49DF-A916-17C374148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88" y="1494631"/>
            <a:ext cx="10354939" cy="386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20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F4FF05C-07DE-48ED-B1AC-0511CF677B5B}"/>
              </a:ext>
            </a:extLst>
          </p:cNvPr>
          <p:cNvSpPr/>
          <p:nvPr/>
        </p:nvSpPr>
        <p:spPr>
          <a:xfrm>
            <a:off x="5257800" y="271463"/>
            <a:ext cx="4923633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圆角矩形 13">
            <a:extLst>
              <a:ext uri="{FF2B5EF4-FFF2-40B4-BE49-F238E27FC236}">
                <a16:creationId xmlns:a16="http://schemas.microsoft.com/office/drawing/2014/main" id="{51ADF992-7CD5-44C6-86B4-D6B7794B89B1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66A555-6615-4A5D-98F8-C6AA36DC457C}"/>
              </a:ext>
            </a:extLst>
          </p:cNvPr>
          <p:cNvSpPr txBox="1"/>
          <p:nvPr/>
        </p:nvSpPr>
        <p:spPr>
          <a:xfrm>
            <a:off x="992188" y="271464"/>
            <a:ext cx="4456112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TensorFlow &amp; </a:t>
            </a:r>
            <a:r>
              <a:rPr lang="en-US" altLang="zh-CN" sz="2800" dirty="0" err="1">
                <a:latin typeface="Adobe Garamond Pro Bold" panose="02020702060506020403" pitchFamily="18" charset="0"/>
                <a:cs typeface="Segoe UI Semibold" panose="020B0702040204020203" pitchFamily="34" charset="0"/>
              </a:rPr>
              <a:t>Keras</a:t>
            </a: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 Basics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0A740EA-75CF-480E-A494-FD77524E8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203" y="1304924"/>
            <a:ext cx="8962233" cy="49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08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F4FF05C-07DE-48ED-B1AC-0511CF677B5B}"/>
              </a:ext>
            </a:extLst>
          </p:cNvPr>
          <p:cNvSpPr/>
          <p:nvPr/>
        </p:nvSpPr>
        <p:spPr>
          <a:xfrm>
            <a:off x="5257800" y="271463"/>
            <a:ext cx="4923633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圆角矩形 13">
            <a:extLst>
              <a:ext uri="{FF2B5EF4-FFF2-40B4-BE49-F238E27FC236}">
                <a16:creationId xmlns:a16="http://schemas.microsoft.com/office/drawing/2014/main" id="{51ADF992-7CD5-44C6-86B4-D6B7794B89B1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66A555-6615-4A5D-98F8-C6AA36DC457C}"/>
              </a:ext>
            </a:extLst>
          </p:cNvPr>
          <p:cNvSpPr txBox="1"/>
          <p:nvPr/>
        </p:nvSpPr>
        <p:spPr>
          <a:xfrm>
            <a:off x="992188" y="271464"/>
            <a:ext cx="4456112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TensorFlow &amp; </a:t>
            </a:r>
            <a:r>
              <a:rPr lang="en-US" altLang="zh-CN" sz="2800" dirty="0" err="1">
                <a:latin typeface="Adobe Garamond Pro Bold" panose="02020702060506020403" pitchFamily="18" charset="0"/>
                <a:cs typeface="Segoe UI Semibold" panose="020B0702040204020203" pitchFamily="34" charset="0"/>
              </a:rPr>
              <a:t>Keras</a:t>
            </a: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 Basics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8044C6-A3DE-434F-A6A6-D0850D88E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88" y="1343024"/>
            <a:ext cx="9607769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98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F4FF05C-07DE-48ED-B1AC-0511CF677B5B}"/>
              </a:ext>
            </a:extLst>
          </p:cNvPr>
          <p:cNvSpPr/>
          <p:nvPr/>
        </p:nvSpPr>
        <p:spPr>
          <a:xfrm>
            <a:off x="5257800" y="271463"/>
            <a:ext cx="4923633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圆角矩形 13">
            <a:extLst>
              <a:ext uri="{FF2B5EF4-FFF2-40B4-BE49-F238E27FC236}">
                <a16:creationId xmlns:a16="http://schemas.microsoft.com/office/drawing/2014/main" id="{51ADF992-7CD5-44C6-86B4-D6B7794B89B1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66A555-6615-4A5D-98F8-C6AA36DC457C}"/>
              </a:ext>
            </a:extLst>
          </p:cNvPr>
          <p:cNvSpPr txBox="1"/>
          <p:nvPr/>
        </p:nvSpPr>
        <p:spPr>
          <a:xfrm>
            <a:off x="992188" y="271464"/>
            <a:ext cx="4456112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TensorFlow &amp; </a:t>
            </a:r>
            <a:r>
              <a:rPr lang="en-US" altLang="zh-CN" sz="2800" dirty="0" err="1">
                <a:latin typeface="Adobe Garamond Pro Bold" panose="02020702060506020403" pitchFamily="18" charset="0"/>
                <a:cs typeface="Segoe UI Semibold" panose="020B0702040204020203" pitchFamily="34" charset="0"/>
              </a:rPr>
              <a:t>Keras</a:t>
            </a: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 Basics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99DA77C-53A7-4D41-B02E-EC4E6D390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88" y="1133474"/>
            <a:ext cx="9918235" cy="528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95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9">
            <a:extLst>
              <a:ext uri="{FF2B5EF4-FFF2-40B4-BE49-F238E27FC236}">
                <a16:creationId xmlns:a16="http://schemas.microsoft.com/office/drawing/2014/main" id="{607CBB51-B26C-45D0-9AB4-26FC0BFB6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0" y="127000"/>
            <a:ext cx="1030288" cy="451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1436" tIns="45718" rIns="91436" bIns="4571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5500">
                <a:solidFill>
                  <a:schemeClr val="bg1"/>
                </a:solidFill>
                <a:latin typeface="Eras Light ITC" panose="020B0402030504020804" pitchFamily="34" charset="0"/>
              </a:rPr>
              <a:t>OUTLINES</a:t>
            </a:r>
            <a:endParaRPr lang="zh-CN" altLang="en-US" sz="550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5942E9-2413-45B8-848B-19E2C0D90314}"/>
              </a:ext>
            </a:extLst>
          </p:cNvPr>
          <p:cNvSpPr/>
          <p:nvPr/>
        </p:nvSpPr>
        <p:spPr>
          <a:xfrm>
            <a:off x="3263900" y="271463"/>
            <a:ext cx="6850063" cy="4841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2B013929-E427-43DE-9922-E6BC33FA925A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FC19FF-33CB-4D1C-8763-5ED6D3B6A93B}"/>
              </a:ext>
            </a:extLst>
          </p:cNvPr>
          <p:cNvSpPr txBox="1"/>
          <p:nvPr/>
        </p:nvSpPr>
        <p:spPr>
          <a:xfrm>
            <a:off x="1004888" y="293688"/>
            <a:ext cx="2330450" cy="461962"/>
          </a:xfrm>
          <a:prstGeom prst="rect">
            <a:avLst/>
          </a:prstGeom>
          <a:noFill/>
        </p:spPr>
        <p:txBody>
          <a:bodyPr wrap="none" lIns="91436" tIns="45718" rIns="91436" bIns="45718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spc="600" dirty="0">
                <a:solidFill>
                  <a:schemeClr val="tx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OUTLINES</a:t>
            </a:r>
            <a:endParaRPr lang="zh-CN" altLang="en-US" sz="2400" spc="600" dirty="0">
              <a:solidFill>
                <a:schemeClr val="tx2"/>
              </a:solidFill>
              <a:latin typeface="Segoe UI Black" panose="020B0A02040204020203" pitchFamily="34" charset="0"/>
              <a:ea typeface="Microsoft YaHei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C470977F-6AD8-47DE-BDF1-A67DF4F9C5A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130425" y="11922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A0A000E-4C77-47A2-8501-C81B502F2E47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 flipV="1">
            <a:off x="2413000" y="1192213"/>
            <a:ext cx="266700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57072C0-918B-42DA-A252-6818EE1FE56D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 flipV="1">
            <a:off x="2695575" y="2039938"/>
            <a:ext cx="266700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DA149F5-7376-4615-9DF0-80F119817155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rot="16200000" flipV="1">
            <a:off x="2986088" y="1466850"/>
            <a:ext cx="266700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300CA7F-5A49-4040-832C-8CEB0E74C225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rot="16200000" flipV="1">
            <a:off x="2137569" y="1764506"/>
            <a:ext cx="268288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31" name="文本框 11">
            <a:extLst>
              <a:ext uri="{FF2B5EF4-FFF2-40B4-BE49-F238E27FC236}">
                <a16:creationId xmlns:a16="http://schemas.microsoft.com/office/drawing/2014/main" id="{319A5F79-069A-45B0-8588-E99039A5EF82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419474" y="1443038"/>
            <a:ext cx="7618412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Goals of </a:t>
            </a:r>
            <a:r>
              <a:rPr lang="en-US" altLang="zh-CN" sz="4000" dirty="0" err="1">
                <a:latin typeface="Adobe Garamond Pro Bold" panose="02020702060506020403" pitchFamily="18" charset="0"/>
                <a:cs typeface="Segoe UI Semibold" panose="020B0702040204020203" pitchFamily="34" charset="0"/>
              </a:rPr>
              <a:t>DLiES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17" name="任意多边形 16">
            <a:extLst>
              <a:ext uri="{FF2B5EF4-FFF2-40B4-BE49-F238E27FC236}">
                <a16:creationId xmlns:a16="http://schemas.microsoft.com/office/drawing/2014/main" id="{40BC3905-7BAD-4062-9826-5C53C1AF96A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130425" y="25257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C1D0B3-E00A-42B5-8AFB-67C9F61D908F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flipV="1">
            <a:off x="2413000" y="2525713"/>
            <a:ext cx="266700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4721021-DC12-4DE2-A54B-E8FFFAB99FEF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 flipV="1">
            <a:off x="2695575" y="3373438"/>
            <a:ext cx="266700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6BCEA5CC-B2CA-47CD-AE79-A773DCDAF48E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 rot="16200000" flipV="1">
            <a:off x="2986088" y="2800350"/>
            <a:ext cx="266700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6B439DD-904F-45C1-BD8F-F610FD91A8F9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 rot="16200000" flipV="1">
            <a:off x="2137569" y="3098006"/>
            <a:ext cx="268288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37" name="文本框 6">
            <a:extLst>
              <a:ext uri="{FF2B5EF4-FFF2-40B4-BE49-F238E27FC236}">
                <a16:creationId xmlns:a16="http://schemas.microsoft.com/office/drawing/2014/main" id="{FE87E41B-E31C-4048-875F-0E6DC8E50347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497261" y="2651125"/>
            <a:ext cx="7462837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Schedule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8" name="任意多边形 7">
            <a:extLst>
              <a:ext uri="{FF2B5EF4-FFF2-40B4-BE49-F238E27FC236}">
                <a16:creationId xmlns:a16="http://schemas.microsoft.com/office/drawing/2014/main" id="{257752BC-612D-4668-8E22-E7337A0AF42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2130425" y="38592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rgbClr val="CAD40A">
                <a:lumMod val="20000"/>
                <a:lumOff val="80000"/>
              </a:srgbClr>
            </a:solidFill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6BADE29-6267-4588-B722-1F58D87DC936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 flipV="1">
            <a:off x="2413000" y="3859213"/>
            <a:ext cx="266700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CB479A8-8F73-4B17-9B81-26540F2B4EAE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 flipV="1">
            <a:off x="2695575" y="4706938"/>
            <a:ext cx="266700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8541BE1-A330-4FE0-B670-5219DCFD72AB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 rot="16200000" flipV="1">
            <a:off x="2986088" y="4133850"/>
            <a:ext cx="266700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D692D7A-E9AC-4934-BFED-5057FF7ECF03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 rot="16200000" flipV="1">
            <a:off x="2137569" y="4431506"/>
            <a:ext cx="268288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43" name="文本框 23">
            <a:extLst>
              <a:ext uri="{FF2B5EF4-FFF2-40B4-BE49-F238E27FC236}">
                <a16:creationId xmlns:a16="http://schemas.microsoft.com/office/drawing/2014/main" id="{FFFC4E42-53D0-4C8C-82B8-23DA9116EC10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335338" y="4065948"/>
            <a:ext cx="6972444" cy="939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TensorFlow &amp; </a:t>
            </a:r>
            <a:r>
              <a:rPr lang="en-US" altLang="zh-CN" sz="4000" dirty="0" err="1">
                <a:latin typeface="Adobe Garamond Pro Bold" panose="02020702060506020403" pitchFamily="18" charset="0"/>
                <a:cs typeface="Segoe UI Semibold" panose="020B0702040204020203" pitchFamily="34" charset="0"/>
              </a:rPr>
              <a:t>Keras</a:t>
            </a:r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 Basics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3" name="任意多边形 32">
            <a:extLst>
              <a:ext uri="{FF2B5EF4-FFF2-40B4-BE49-F238E27FC236}">
                <a16:creationId xmlns:a16="http://schemas.microsoft.com/office/drawing/2014/main" id="{00A33B2C-F54D-4F91-BD12-AE1F6AC310C5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2130425" y="51927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0C923C3-13AA-41AA-A7FC-B63E55C07964}"/>
              </a:ext>
            </a:extLst>
          </p:cNvPr>
          <p:cNvCxnSpPr/>
          <p:nvPr>
            <p:custDataLst>
              <p:tags r:id="rId20"/>
            </p:custDataLst>
          </p:nvPr>
        </p:nvCxnSpPr>
        <p:spPr>
          <a:xfrm flipV="1">
            <a:off x="2413000" y="5192713"/>
            <a:ext cx="266700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C875D87-51F5-4828-B7F1-4C3FE9F9ACF6}"/>
              </a:ext>
            </a:extLst>
          </p:cNvPr>
          <p:cNvCxnSpPr/>
          <p:nvPr>
            <p:custDataLst>
              <p:tags r:id="rId21"/>
            </p:custDataLst>
          </p:nvPr>
        </p:nvCxnSpPr>
        <p:spPr>
          <a:xfrm flipV="1">
            <a:off x="2695575" y="6040438"/>
            <a:ext cx="266700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56AACEE-46C6-41EF-A6D4-6A42582265C3}"/>
              </a:ext>
            </a:extLst>
          </p:cNvPr>
          <p:cNvCxnSpPr/>
          <p:nvPr>
            <p:custDataLst>
              <p:tags r:id="rId22"/>
            </p:custDataLst>
          </p:nvPr>
        </p:nvCxnSpPr>
        <p:spPr>
          <a:xfrm rot="16200000" flipV="1">
            <a:off x="2986088" y="5467350"/>
            <a:ext cx="266700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0CA2D590-534A-4E6A-A6F8-4C6C9B127C8A}"/>
              </a:ext>
            </a:extLst>
          </p:cNvPr>
          <p:cNvCxnSpPr/>
          <p:nvPr>
            <p:custDataLst>
              <p:tags r:id="rId23"/>
            </p:custDataLst>
          </p:nvPr>
        </p:nvCxnSpPr>
        <p:spPr>
          <a:xfrm rot="16200000" flipV="1">
            <a:off x="2137569" y="5765006"/>
            <a:ext cx="268288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49" name="文本框 31">
            <a:extLst>
              <a:ext uri="{FF2B5EF4-FFF2-40B4-BE49-F238E27FC236}">
                <a16:creationId xmlns:a16="http://schemas.microsoft.com/office/drawing/2014/main" id="{45FDF6EA-5BC9-4BBF-99A6-DF690E9FE173}"/>
              </a:ext>
            </a:extLst>
          </p:cNvPr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419474" y="5364089"/>
            <a:ext cx="7618412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>
              <a:lnSpc>
                <a:spcPct val="120000"/>
              </a:lnSpc>
              <a:defRPr sz="3200" b="1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Discussions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749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F4FF05C-07DE-48ED-B1AC-0511CF677B5B}"/>
              </a:ext>
            </a:extLst>
          </p:cNvPr>
          <p:cNvSpPr/>
          <p:nvPr/>
        </p:nvSpPr>
        <p:spPr>
          <a:xfrm>
            <a:off x="3105150" y="271463"/>
            <a:ext cx="7076283" cy="523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圆角矩形 13">
            <a:extLst>
              <a:ext uri="{FF2B5EF4-FFF2-40B4-BE49-F238E27FC236}">
                <a16:creationId xmlns:a16="http://schemas.microsoft.com/office/drawing/2014/main" id="{51ADF992-7CD5-44C6-86B4-D6B7794B89B1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66A555-6615-4A5D-98F8-C6AA36DC457C}"/>
              </a:ext>
            </a:extLst>
          </p:cNvPr>
          <p:cNvSpPr txBox="1"/>
          <p:nvPr/>
        </p:nvSpPr>
        <p:spPr>
          <a:xfrm>
            <a:off x="992188" y="271464"/>
            <a:ext cx="211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Discussion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A05164-4BE3-4578-A16D-9DE381F43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544" y="1042744"/>
            <a:ext cx="8330406" cy="55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92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F4FF05C-07DE-48ED-B1AC-0511CF677B5B}"/>
              </a:ext>
            </a:extLst>
          </p:cNvPr>
          <p:cNvSpPr/>
          <p:nvPr/>
        </p:nvSpPr>
        <p:spPr>
          <a:xfrm>
            <a:off x="2095500" y="271463"/>
            <a:ext cx="8085933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圆角矩形 13">
            <a:extLst>
              <a:ext uri="{FF2B5EF4-FFF2-40B4-BE49-F238E27FC236}">
                <a16:creationId xmlns:a16="http://schemas.microsoft.com/office/drawing/2014/main" id="{51ADF992-7CD5-44C6-86B4-D6B7794B89B1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66A555-6615-4A5D-98F8-C6AA36DC457C}"/>
              </a:ext>
            </a:extLst>
          </p:cNvPr>
          <p:cNvSpPr txBox="1"/>
          <p:nvPr/>
        </p:nvSpPr>
        <p:spPr>
          <a:xfrm>
            <a:off x="992188" y="271464"/>
            <a:ext cx="1103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Goals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847BE0-0C7F-4722-A983-C652A0B72037}"/>
              </a:ext>
            </a:extLst>
          </p:cNvPr>
          <p:cNvSpPr txBox="1"/>
          <p:nvPr/>
        </p:nvSpPr>
        <p:spPr>
          <a:xfrm>
            <a:off x="992188" y="1146174"/>
            <a:ext cx="69532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Solve problems in field of Earth Science with Deep Learning.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71856BB-9060-4EC7-8491-6CDB22E8688E}"/>
              </a:ext>
            </a:extLst>
          </p:cNvPr>
          <p:cNvSpPr txBox="1"/>
          <p:nvPr/>
        </p:nvSpPr>
        <p:spPr>
          <a:xfrm>
            <a:off x="992188" y="2814190"/>
            <a:ext cx="10666412" cy="3034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Gain ability to develop deep learning programs can solve actual geophysical problems.</a:t>
            </a:r>
          </a:p>
          <a:p>
            <a:endParaRPr lang="en-US" sz="3200" b="1" dirty="0"/>
          </a:p>
          <a:p>
            <a:r>
              <a:rPr lang="en-US" sz="3200" b="1" dirty="0"/>
              <a:t>Gain ability to understand how deep learning methods work and propose novel algorithms to better solve geophysical problems.</a:t>
            </a:r>
          </a:p>
        </p:txBody>
      </p:sp>
    </p:spTree>
    <p:extLst>
      <p:ext uri="{BB962C8B-B14F-4D97-AF65-F5344CB8AC3E}">
        <p14:creationId xmlns:p14="http://schemas.microsoft.com/office/powerpoint/2010/main" val="643681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E056F3D-F32D-4FDF-A4A8-3237FC22C27A}"/>
              </a:ext>
            </a:extLst>
          </p:cNvPr>
          <p:cNvSpPr txBox="1"/>
          <p:nvPr/>
        </p:nvSpPr>
        <p:spPr>
          <a:xfrm>
            <a:off x="7511123" y="6317218"/>
            <a:ext cx="4680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Image From Stanford </a:t>
            </a:r>
            <a:r>
              <a:rPr lang="en-US" b="1" cap="all" dirty="0"/>
              <a:t>CS230: Deep Learning</a:t>
            </a:r>
            <a:endParaRPr lang="en-US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4FF05C-07DE-48ED-B1AC-0511CF677B5B}"/>
              </a:ext>
            </a:extLst>
          </p:cNvPr>
          <p:cNvSpPr/>
          <p:nvPr/>
        </p:nvSpPr>
        <p:spPr>
          <a:xfrm>
            <a:off x="2095500" y="271463"/>
            <a:ext cx="8085933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圆角矩形 13">
            <a:extLst>
              <a:ext uri="{FF2B5EF4-FFF2-40B4-BE49-F238E27FC236}">
                <a16:creationId xmlns:a16="http://schemas.microsoft.com/office/drawing/2014/main" id="{51ADF992-7CD5-44C6-86B4-D6B7794B89B1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66A555-6615-4A5D-98F8-C6AA36DC457C}"/>
              </a:ext>
            </a:extLst>
          </p:cNvPr>
          <p:cNvSpPr txBox="1"/>
          <p:nvPr/>
        </p:nvSpPr>
        <p:spPr>
          <a:xfrm>
            <a:off x="992188" y="271464"/>
            <a:ext cx="1103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Goals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8DA273-D281-4A7B-855D-E918280D4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7" y="1409700"/>
            <a:ext cx="11260894" cy="490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42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F4FF05C-07DE-48ED-B1AC-0511CF677B5B}"/>
              </a:ext>
            </a:extLst>
          </p:cNvPr>
          <p:cNvSpPr/>
          <p:nvPr/>
        </p:nvSpPr>
        <p:spPr>
          <a:xfrm>
            <a:off x="2095500" y="271463"/>
            <a:ext cx="8085933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圆角矩形 13">
            <a:extLst>
              <a:ext uri="{FF2B5EF4-FFF2-40B4-BE49-F238E27FC236}">
                <a16:creationId xmlns:a16="http://schemas.microsoft.com/office/drawing/2014/main" id="{51ADF992-7CD5-44C6-86B4-D6B7794B89B1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66A555-6615-4A5D-98F8-C6AA36DC457C}"/>
              </a:ext>
            </a:extLst>
          </p:cNvPr>
          <p:cNvSpPr txBox="1"/>
          <p:nvPr/>
        </p:nvSpPr>
        <p:spPr>
          <a:xfrm>
            <a:off x="992188" y="271464"/>
            <a:ext cx="1103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Goals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7C990BD-EC92-4459-B877-CED61FC9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095374"/>
            <a:ext cx="9591675" cy="531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17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F4FF05C-07DE-48ED-B1AC-0511CF677B5B}"/>
              </a:ext>
            </a:extLst>
          </p:cNvPr>
          <p:cNvSpPr/>
          <p:nvPr/>
        </p:nvSpPr>
        <p:spPr>
          <a:xfrm>
            <a:off x="2095500" y="271463"/>
            <a:ext cx="8085933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圆角矩形 13">
            <a:extLst>
              <a:ext uri="{FF2B5EF4-FFF2-40B4-BE49-F238E27FC236}">
                <a16:creationId xmlns:a16="http://schemas.microsoft.com/office/drawing/2014/main" id="{51ADF992-7CD5-44C6-86B4-D6B7794B89B1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66A555-6615-4A5D-98F8-C6AA36DC457C}"/>
              </a:ext>
            </a:extLst>
          </p:cNvPr>
          <p:cNvSpPr txBox="1"/>
          <p:nvPr/>
        </p:nvSpPr>
        <p:spPr>
          <a:xfrm>
            <a:off x="992188" y="271464"/>
            <a:ext cx="1103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Goals</a:t>
            </a:r>
          </a:p>
        </p:txBody>
      </p:sp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AA67A634-63E5-4141-90C4-C2316FF3E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1195914"/>
            <a:ext cx="8085933" cy="539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8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F4FF05C-07DE-48ED-B1AC-0511CF677B5B}"/>
              </a:ext>
            </a:extLst>
          </p:cNvPr>
          <p:cNvSpPr/>
          <p:nvPr/>
        </p:nvSpPr>
        <p:spPr>
          <a:xfrm>
            <a:off x="2095500" y="271463"/>
            <a:ext cx="8085933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圆角矩形 13">
            <a:extLst>
              <a:ext uri="{FF2B5EF4-FFF2-40B4-BE49-F238E27FC236}">
                <a16:creationId xmlns:a16="http://schemas.microsoft.com/office/drawing/2014/main" id="{51ADF992-7CD5-44C6-86B4-D6B7794B89B1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66A555-6615-4A5D-98F8-C6AA36DC457C}"/>
              </a:ext>
            </a:extLst>
          </p:cNvPr>
          <p:cNvSpPr txBox="1"/>
          <p:nvPr/>
        </p:nvSpPr>
        <p:spPr>
          <a:xfrm>
            <a:off x="992188" y="271464"/>
            <a:ext cx="1103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Goals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357869-4E0F-4369-97BF-D9A9E0FC4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466" y="979015"/>
            <a:ext cx="4805406" cy="56075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A69961A-0C4A-463A-952C-A52FD687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7" y="1304925"/>
            <a:ext cx="5400675" cy="42481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620EA0F-4F44-4473-8451-AE1A718D512C}"/>
              </a:ext>
            </a:extLst>
          </p:cNvPr>
          <p:cNvSpPr txBox="1"/>
          <p:nvPr/>
        </p:nvSpPr>
        <p:spPr>
          <a:xfrm>
            <a:off x="1543844" y="6063316"/>
            <a:ext cx="2398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Ji et al., 2019, ICCV</a:t>
            </a:r>
          </a:p>
        </p:txBody>
      </p:sp>
    </p:spTree>
    <p:extLst>
      <p:ext uri="{BB962C8B-B14F-4D97-AF65-F5344CB8AC3E}">
        <p14:creationId xmlns:p14="http://schemas.microsoft.com/office/powerpoint/2010/main" val="1235190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F4FF05C-07DE-48ED-B1AC-0511CF677B5B}"/>
              </a:ext>
            </a:extLst>
          </p:cNvPr>
          <p:cNvSpPr/>
          <p:nvPr/>
        </p:nvSpPr>
        <p:spPr>
          <a:xfrm>
            <a:off x="2095500" y="271463"/>
            <a:ext cx="8085933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圆角矩形 13">
            <a:extLst>
              <a:ext uri="{FF2B5EF4-FFF2-40B4-BE49-F238E27FC236}">
                <a16:creationId xmlns:a16="http://schemas.microsoft.com/office/drawing/2014/main" id="{51ADF992-7CD5-44C6-86B4-D6B7794B89B1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66A555-6615-4A5D-98F8-C6AA36DC457C}"/>
              </a:ext>
            </a:extLst>
          </p:cNvPr>
          <p:cNvSpPr txBox="1"/>
          <p:nvPr/>
        </p:nvSpPr>
        <p:spPr>
          <a:xfrm>
            <a:off x="992188" y="271464"/>
            <a:ext cx="1103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Goals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5634C7-6490-4745-B5C9-665048800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06" y="928687"/>
            <a:ext cx="6507676" cy="56578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9564DBA-6F4B-450E-9E0C-9891A5382D6C}"/>
              </a:ext>
            </a:extLst>
          </p:cNvPr>
          <p:cNvSpPr txBox="1"/>
          <p:nvPr/>
        </p:nvSpPr>
        <p:spPr>
          <a:xfrm>
            <a:off x="7962900" y="6488668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Chen., 2018, GJI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A97C15-1703-4D86-BAB7-268389FA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18" y="1902339"/>
            <a:ext cx="4734687" cy="371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04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F4FF05C-07DE-48ED-B1AC-0511CF677B5B}"/>
              </a:ext>
            </a:extLst>
          </p:cNvPr>
          <p:cNvSpPr/>
          <p:nvPr/>
        </p:nvSpPr>
        <p:spPr>
          <a:xfrm>
            <a:off x="2095500" y="271463"/>
            <a:ext cx="8085933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圆角矩形 13">
            <a:extLst>
              <a:ext uri="{FF2B5EF4-FFF2-40B4-BE49-F238E27FC236}">
                <a16:creationId xmlns:a16="http://schemas.microsoft.com/office/drawing/2014/main" id="{51ADF992-7CD5-44C6-86B4-D6B7794B89B1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66A555-6615-4A5D-98F8-C6AA36DC457C}"/>
              </a:ext>
            </a:extLst>
          </p:cNvPr>
          <p:cNvSpPr txBox="1"/>
          <p:nvPr/>
        </p:nvSpPr>
        <p:spPr>
          <a:xfrm>
            <a:off x="992188" y="271464"/>
            <a:ext cx="1103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Goals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47E870-06C5-4D83-856D-44FEDB5CD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262" y="1527174"/>
            <a:ext cx="6434738" cy="3962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97FBA6-D3C9-4DD8-B616-DE4728C2EEF9}"/>
              </a:ext>
            </a:extLst>
          </p:cNvPr>
          <p:cNvSpPr txBox="1"/>
          <p:nvPr/>
        </p:nvSpPr>
        <p:spPr>
          <a:xfrm>
            <a:off x="7870611" y="5883827"/>
            <a:ext cx="220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et al., 2018, GJI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365CBA-2288-45CF-9AEF-C6731390E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3" y="1790700"/>
            <a:ext cx="4487772" cy="3276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9E5F610-9FB2-4BD1-9600-154BC912ECCD}"/>
              </a:ext>
            </a:extLst>
          </p:cNvPr>
          <p:cNvSpPr txBox="1"/>
          <p:nvPr/>
        </p:nvSpPr>
        <p:spPr>
          <a:xfrm>
            <a:off x="1298361" y="5514495"/>
            <a:ext cx="2400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 et al., 2016, CVPR</a:t>
            </a:r>
          </a:p>
        </p:txBody>
      </p:sp>
    </p:spTree>
    <p:extLst>
      <p:ext uri="{BB962C8B-B14F-4D97-AF65-F5344CB8AC3E}">
        <p14:creationId xmlns:p14="http://schemas.microsoft.com/office/powerpoint/2010/main" val="32937936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"/>
  <p:tag name="KSO_WM_UNIT_ID" val="259*m_i*1_1"/>
  <p:tag name="KSO_WM_UNIT_CLEAR" val="1"/>
  <p:tag name="KSO_WM_UNIT_LAYERLEVEL" val="1_1"/>
  <p:tag name="KSO_WM_BEAUTIFY_FLAG" val="#wm#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9"/>
  <p:tag name="KSO_WM_UNIT_ID" val="259*m_i*1_9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0"/>
  <p:tag name="KSO_WM_UNIT_ID" val="259*m_i*1_10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2_1"/>
  <p:tag name="KSO_WM_UNIT_ID" val="259*m_h_f*1_2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1"/>
  <p:tag name="KSO_WM_UNIT_ID" val="259*m_i*1_11"/>
  <p:tag name="KSO_WM_UNIT_CLEAR" val="1"/>
  <p:tag name="KSO_WM_UNIT_LAYERLEVEL" val="1_1"/>
  <p:tag name="KSO_WM_BEAUTIFY_FLAG" val="#wm#"/>
  <p:tag name="KSO_WM_DIAGRAM_GROUP_CODE" val="m1-1"/>
  <p:tag name="KSO_WM_UNIT_FILL_FORE_SCHEMECOLOR_INDEX" val="7"/>
  <p:tag name="KSO_WM_UNIT_FILL_TYPE" val="1"/>
  <p:tag name="KSO_WM_UNIT_LINE_FORE_SCHEMECOLOR_INDEX" val="7"/>
  <p:tag name="KSO_WM_UNIT_LINE_FILL_TYPE" val="2"/>
  <p:tag name="KSO_WM_UNIT_TEXT_FILL_FORE_SCHEMECOLOR_INDEX" val="14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2"/>
  <p:tag name="KSO_WM_UNIT_ID" val="259*m_i*1_12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3"/>
  <p:tag name="KSO_WM_UNIT_ID" val="259*m_i*1_13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4"/>
  <p:tag name="KSO_WM_UNIT_ID" val="259*m_i*1_14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5"/>
  <p:tag name="KSO_WM_UNIT_ID" val="259*m_i*1_15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3_1"/>
  <p:tag name="KSO_WM_UNIT_ID" val="259*m_h_f*1_3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6"/>
  <p:tag name="KSO_WM_UNIT_ID" val="259*m_i*1_16"/>
  <p:tag name="KSO_WM_UNIT_CLEAR" val="1"/>
  <p:tag name="KSO_WM_UNIT_LAYERLEVEL" val="1_1"/>
  <p:tag name="KSO_WM_BEAUTIFY_FLAG" val="#wm#"/>
  <p:tag name="KSO_WM_DIAGRAM_GROUP_CODE" val="m1-1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2"/>
  <p:tag name="KSO_WM_UNIT_ID" val="259*m_i*1_2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7"/>
  <p:tag name="KSO_WM_UNIT_ID" val="259*m_i*1_17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8"/>
  <p:tag name="KSO_WM_UNIT_ID" val="259*m_i*1_18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9"/>
  <p:tag name="KSO_WM_UNIT_ID" val="259*m_i*1_19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20"/>
  <p:tag name="KSO_WM_UNIT_ID" val="259*m_i*1_20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4_1"/>
  <p:tag name="KSO_WM_UNIT_ID" val="259*m_h_f*1_4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"/>
  <p:tag name="KSO_WM_UNIT_ID" val="259*m_i*1_1"/>
  <p:tag name="KSO_WM_UNIT_CLEAR" val="1"/>
  <p:tag name="KSO_WM_UNIT_LAYERLEVEL" val="1_1"/>
  <p:tag name="KSO_WM_BEAUTIFY_FLAG" val="#wm#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2"/>
  <p:tag name="KSO_WM_UNIT_ID" val="259*m_i*1_2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3"/>
  <p:tag name="KSO_WM_UNIT_ID" val="259*m_i*1_3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4"/>
  <p:tag name="KSO_WM_UNIT_ID" val="259*m_i*1_4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5"/>
  <p:tag name="KSO_WM_UNIT_ID" val="259*m_i*1_5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3"/>
  <p:tag name="KSO_WM_UNIT_ID" val="259*m_i*1_3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1_1"/>
  <p:tag name="KSO_WM_UNIT_ID" val="259*m_h_f*1_1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6"/>
  <p:tag name="KSO_WM_UNIT_ID" val="259*m_i*1_6"/>
  <p:tag name="KSO_WM_UNIT_CLEAR" val="1"/>
  <p:tag name="KSO_WM_UNIT_LAYERLEVEL" val="1_1"/>
  <p:tag name="KSO_WM_BEAUTIFY_FLAG" val="#wm#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7"/>
  <p:tag name="KSO_WM_UNIT_ID" val="259*m_i*1_7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8"/>
  <p:tag name="KSO_WM_UNIT_ID" val="259*m_i*1_8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9"/>
  <p:tag name="KSO_WM_UNIT_ID" val="259*m_i*1_9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0"/>
  <p:tag name="KSO_WM_UNIT_ID" val="259*m_i*1_10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2_1"/>
  <p:tag name="KSO_WM_UNIT_ID" val="259*m_h_f*1_2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1"/>
  <p:tag name="KSO_WM_UNIT_ID" val="259*m_i*1_11"/>
  <p:tag name="KSO_WM_UNIT_CLEAR" val="1"/>
  <p:tag name="KSO_WM_UNIT_LAYERLEVEL" val="1_1"/>
  <p:tag name="KSO_WM_BEAUTIFY_FLAG" val="#wm#"/>
  <p:tag name="KSO_WM_DIAGRAM_GROUP_CODE" val="m1-1"/>
  <p:tag name="KSO_WM_UNIT_FILL_FORE_SCHEMECOLOR_INDEX" val="7"/>
  <p:tag name="KSO_WM_UNIT_FILL_TYPE" val="1"/>
  <p:tag name="KSO_WM_UNIT_LINE_FORE_SCHEMECOLOR_INDEX" val="7"/>
  <p:tag name="KSO_WM_UNIT_LINE_FILL_TYPE" val="2"/>
  <p:tag name="KSO_WM_UNIT_TEXT_FILL_FORE_SCHEMECOLOR_INDEX" val="14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2"/>
  <p:tag name="KSO_WM_UNIT_ID" val="259*m_i*1_12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3"/>
  <p:tag name="KSO_WM_UNIT_ID" val="259*m_i*1_13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4"/>
  <p:tag name="KSO_WM_UNIT_ID" val="259*m_i*1_4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4"/>
  <p:tag name="KSO_WM_UNIT_ID" val="259*m_i*1_14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5"/>
  <p:tag name="KSO_WM_UNIT_ID" val="259*m_i*1_15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3_1"/>
  <p:tag name="KSO_WM_UNIT_ID" val="259*m_h_f*1_3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6"/>
  <p:tag name="KSO_WM_UNIT_ID" val="259*m_i*1_16"/>
  <p:tag name="KSO_WM_UNIT_CLEAR" val="1"/>
  <p:tag name="KSO_WM_UNIT_LAYERLEVEL" val="1_1"/>
  <p:tag name="KSO_WM_BEAUTIFY_FLAG" val="#wm#"/>
  <p:tag name="KSO_WM_DIAGRAM_GROUP_CODE" val="m1-1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7"/>
  <p:tag name="KSO_WM_UNIT_ID" val="259*m_i*1_17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8"/>
  <p:tag name="KSO_WM_UNIT_ID" val="259*m_i*1_18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9"/>
  <p:tag name="KSO_WM_UNIT_ID" val="259*m_i*1_19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20"/>
  <p:tag name="KSO_WM_UNIT_ID" val="259*m_i*1_20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4_1"/>
  <p:tag name="KSO_WM_UNIT_ID" val="259*m_h_f*1_4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"/>
  <p:tag name="KSO_WM_UNIT_ID" val="259*m_i*1_1"/>
  <p:tag name="KSO_WM_UNIT_CLEAR" val="1"/>
  <p:tag name="KSO_WM_UNIT_LAYERLEVEL" val="1_1"/>
  <p:tag name="KSO_WM_BEAUTIFY_FLAG" val="#wm#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5"/>
  <p:tag name="KSO_WM_UNIT_ID" val="259*m_i*1_5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2"/>
  <p:tag name="KSO_WM_UNIT_ID" val="259*m_i*1_2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3"/>
  <p:tag name="KSO_WM_UNIT_ID" val="259*m_i*1_3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4"/>
  <p:tag name="KSO_WM_UNIT_ID" val="259*m_i*1_4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5"/>
  <p:tag name="KSO_WM_UNIT_ID" val="259*m_i*1_5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1_1"/>
  <p:tag name="KSO_WM_UNIT_ID" val="259*m_h_f*1_1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6"/>
  <p:tag name="KSO_WM_UNIT_ID" val="259*m_i*1_6"/>
  <p:tag name="KSO_WM_UNIT_CLEAR" val="1"/>
  <p:tag name="KSO_WM_UNIT_LAYERLEVEL" val="1_1"/>
  <p:tag name="KSO_WM_BEAUTIFY_FLAG" val="#wm#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7"/>
  <p:tag name="KSO_WM_UNIT_ID" val="259*m_i*1_7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8"/>
  <p:tag name="KSO_WM_UNIT_ID" val="259*m_i*1_8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9"/>
  <p:tag name="KSO_WM_UNIT_ID" val="259*m_i*1_9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0"/>
  <p:tag name="KSO_WM_UNIT_ID" val="259*m_i*1_10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1_1"/>
  <p:tag name="KSO_WM_UNIT_ID" val="259*m_h_f*1_1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2_1"/>
  <p:tag name="KSO_WM_UNIT_ID" val="259*m_h_f*1_2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1"/>
  <p:tag name="KSO_WM_UNIT_ID" val="259*m_i*1_11"/>
  <p:tag name="KSO_WM_UNIT_CLEAR" val="1"/>
  <p:tag name="KSO_WM_UNIT_LAYERLEVEL" val="1_1"/>
  <p:tag name="KSO_WM_BEAUTIFY_FLAG" val="#wm#"/>
  <p:tag name="KSO_WM_DIAGRAM_GROUP_CODE" val="m1-1"/>
  <p:tag name="KSO_WM_UNIT_FILL_FORE_SCHEMECOLOR_INDEX" val="7"/>
  <p:tag name="KSO_WM_UNIT_FILL_TYPE" val="1"/>
  <p:tag name="KSO_WM_UNIT_LINE_FORE_SCHEMECOLOR_INDEX" val="7"/>
  <p:tag name="KSO_WM_UNIT_LINE_FILL_TYPE" val="2"/>
  <p:tag name="KSO_WM_UNIT_TEXT_FILL_FORE_SCHEMECOLOR_INDEX" val="14"/>
  <p:tag name="KSO_WM_UNIT_TEXT_FILL_TY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2"/>
  <p:tag name="KSO_WM_UNIT_ID" val="259*m_i*1_12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3"/>
  <p:tag name="KSO_WM_UNIT_ID" val="259*m_i*1_13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4"/>
  <p:tag name="KSO_WM_UNIT_ID" val="259*m_i*1_14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5"/>
  <p:tag name="KSO_WM_UNIT_ID" val="259*m_i*1_15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3_1"/>
  <p:tag name="KSO_WM_UNIT_ID" val="259*m_h_f*1_3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6"/>
  <p:tag name="KSO_WM_UNIT_ID" val="259*m_i*1_16"/>
  <p:tag name="KSO_WM_UNIT_CLEAR" val="1"/>
  <p:tag name="KSO_WM_UNIT_LAYERLEVEL" val="1_1"/>
  <p:tag name="KSO_WM_BEAUTIFY_FLAG" val="#wm#"/>
  <p:tag name="KSO_WM_DIAGRAM_GROUP_CODE" val="m1-1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7"/>
  <p:tag name="KSO_WM_UNIT_ID" val="259*m_i*1_17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8"/>
  <p:tag name="KSO_WM_UNIT_ID" val="259*m_i*1_18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6"/>
  <p:tag name="KSO_WM_UNIT_ID" val="259*m_i*1_6"/>
  <p:tag name="KSO_WM_UNIT_CLEAR" val="1"/>
  <p:tag name="KSO_WM_UNIT_LAYERLEVEL" val="1_1"/>
  <p:tag name="KSO_WM_BEAUTIFY_FLAG" val="#wm#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9"/>
  <p:tag name="KSO_WM_UNIT_ID" val="259*m_i*1_19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20"/>
  <p:tag name="KSO_WM_UNIT_ID" val="259*m_i*1_20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4_1"/>
  <p:tag name="KSO_WM_UNIT_ID" val="259*m_h_f*1_4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"/>
  <p:tag name="KSO_WM_UNIT_ID" val="259*m_i*1_1"/>
  <p:tag name="KSO_WM_UNIT_CLEAR" val="1"/>
  <p:tag name="KSO_WM_UNIT_LAYERLEVEL" val="1_1"/>
  <p:tag name="KSO_WM_BEAUTIFY_FLAG" val="#wm#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2"/>
  <p:tag name="KSO_WM_UNIT_ID" val="259*m_i*1_2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3"/>
  <p:tag name="KSO_WM_UNIT_ID" val="259*m_i*1_3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4"/>
  <p:tag name="KSO_WM_UNIT_ID" val="259*m_i*1_4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5"/>
  <p:tag name="KSO_WM_UNIT_ID" val="259*m_i*1_5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1_1"/>
  <p:tag name="KSO_WM_UNIT_ID" val="259*m_h_f*1_1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6"/>
  <p:tag name="KSO_WM_UNIT_ID" val="259*m_i*1_6"/>
  <p:tag name="KSO_WM_UNIT_CLEAR" val="1"/>
  <p:tag name="KSO_WM_UNIT_LAYERLEVEL" val="1_1"/>
  <p:tag name="KSO_WM_BEAUTIFY_FLAG" val="#wm#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7"/>
  <p:tag name="KSO_WM_UNIT_ID" val="259*m_i*1_7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7"/>
  <p:tag name="KSO_WM_UNIT_ID" val="259*m_i*1_7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8"/>
  <p:tag name="KSO_WM_UNIT_ID" val="259*m_i*1_8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9"/>
  <p:tag name="KSO_WM_UNIT_ID" val="259*m_i*1_9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0"/>
  <p:tag name="KSO_WM_UNIT_ID" val="259*m_i*1_10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2_1"/>
  <p:tag name="KSO_WM_UNIT_ID" val="259*m_h_f*1_2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1"/>
  <p:tag name="KSO_WM_UNIT_ID" val="259*m_i*1_11"/>
  <p:tag name="KSO_WM_UNIT_CLEAR" val="1"/>
  <p:tag name="KSO_WM_UNIT_LAYERLEVEL" val="1_1"/>
  <p:tag name="KSO_WM_BEAUTIFY_FLAG" val="#wm#"/>
  <p:tag name="KSO_WM_DIAGRAM_GROUP_CODE" val="m1-1"/>
  <p:tag name="KSO_WM_UNIT_FILL_FORE_SCHEMECOLOR_INDEX" val="7"/>
  <p:tag name="KSO_WM_UNIT_FILL_TYPE" val="1"/>
  <p:tag name="KSO_WM_UNIT_LINE_FORE_SCHEMECOLOR_INDEX" val="7"/>
  <p:tag name="KSO_WM_UNIT_LINE_FILL_TYPE" val="2"/>
  <p:tag name="KSO_WM_UNIT_TEXT_FILL_FORE_SCHEMECOLOR_INDEX" val="14"/>
  <p:tag name="KSO_WM_UNIT_TEXT_FILL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2"/>
  <p:tag name="KSO_WM_UNIT_ID" val="259*m_i*1_12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3"/>
  <p:tag name="KSO_WM_UNIT_ID" val="259*m_i*1_13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4"/>
  <p:tag name="KSO_WM_UNIT_ID" val="259*m_i*1_14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5"/>
  <p:tag name="KSO_WM_UNIT_ID" val="259*m_i*1_15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8"/>
  <p:tag name="KSO_WM_UNIT_ID" val="259*m_i*1_8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3_1"/>
  <p:tag name="KSO_WM_UNIT_ID" val="259*m_h_f*1_3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6"/>
  <p:tag name="KSO_WM_UNIT_ID" val="259*m_i*1_16"/>
  <p:tag name="KSO_WM_UNIT_CLEAR" val="1"/>
  <p:tag name="KSO_WM_UNIT_LAYERLEVEL" val="1_1"/>
  <p:tag name="KSO_WM_BEAUTIFY_FLAG" val="#wm#"/>
  <p:tag name="KSO_WM_DIAGRAM_GROUP_CODE" val="m1-1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7"/>
  <p:tag name="KSO_WM_UNIT_ID" val="259*m_i*1_17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8"/>
  <p:tag name="KSO_WM_UNIT_ID" val="259*m_i*1_18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9"/>
  <p:tag name="KSO_WM_UNIT_ID" val="259*m_i*1_19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20"/>
  <p:tag name="KSO_WM_UNIT_ID" val="259*m_i*1_20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4_1"/>
  <p:tag name="KSO_WM_UNIT_ID" val="259*m_h_f*1_4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311</Words>
  <Application>Microsoft Office PowerPoint</Application>
  <PresentationFormat>宽屏</PresentationFormat>
  <Paragraphs>101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微软雅黑</vt:lpstr>
      <vt:lpstr>Adobe Garamond Pro Bold</vt:lpstr>
      <vt:lpstr>Arial</vt:lpstr>
      <vt:lpstr>Calibri</vt:lpstr>
      <vt:lpstr>Calibri Light</vt:lpstr>
      <vt:lpstr>Eras Light ITC</vt:lpstr>
      <vt:lpstr>Segoe UI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建 王</dc:creator>
  <cp:lastModifiedBy>建 王</cp:lastModifiedBy>
  <cp:revision>28</cp:revision>
  <dcterms:created xsi:type="dcterms:W3CDTF">2019-10-11T04:29:10Z</dcterms:created>
  <dcterms:modified xsi:type="dcterms:W3CDTF">2019-10-15T05:10:59Z</dcterms:modified>
</cp:coreProperties>
</file>